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9.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77"/>
  </p:notesMasterIdLst>
  <p:sldIdLst>
    <p:sldId id="256" r:id="rId2"/>
    <p:sldId id="314" r:id="rId3"/>
    <p:sldId id="312" r:id="rId4"/>
    <p:sldId id="313" r:id="rId5"/>
    <p:sldId id="317" r:id="rId6"/>
    <p:sldId id="281" r:id="rId7"/>
    <p:sldId id="286" r:id="rId8"/>
    <p:sldId id="282" r:id="rId9"/>
    <p:sldId id="332" r:id="rId10"/>
    <p:sldId id="390" r:id="rId11"/>
    <p:sldId id="319" r:id="rId12"/>
    <p:sldId id="263" r:id="rId13"/>
    <p:sldId id="379" r:id="rId14"/>
    <p:sldId id="320" r:id="rId15"/>
    <p:sldId id="267" r:id="rId16"/>
    <p:sldId id="382" r:id="rId17"/>
    <p:sldId id="383" r:id="rId18"/>
    <p:sldId id="384" r:id="rId19"/>
    <p:sldId id="385" r:id="rId20"/>
    <p:sldId id="400" r:id="rId21"/>
    <p:sldId id="380" r:id="rId22"/>
    <p:sldId id="268" r:id="rId23"/>
    <p:sldId id="275" r:id="rId24"/>
    <p:sldId id="401" r:id="rId25"/>
    <p:sldId id="288" r:id="rId26"/>
    <p:sldId id="289" r:id="rId27"/>
    <p:sldId id="290" r:id="rId28"/>
    <p:sldId id="343" r:id="rId29"/>
    <p:sldId id="398" r:id="rId30"/>
    <p:sldId id="389" r:id="rId31"/>
    <p:sldId id="387" r:id="rId32"/>
    <p:sldId id="388" r:id="rId33"/>
    <p:sldId id="298" r:id="rId34"/>
    <p:sldId id="402" r:id="rId35"/>
    <p:sldId id="399" r:id="rId36"/>
    <p:sldId id="333" r:id="rId37"/>
    <p:sldId id="334" r:id="rId38"/>
    <p:sldId id="311" r:id="rId39"/>
    <p:sldId id="339" r:id="rId40"/>
    <p:sldId id="397" r:id="rId41"/>
    <p:sldId id="350" r:id="rId42"/>
    <p:sldId id="393" r:id="rId43"/>
    <p:sldId id="302" r:id="rId44"/>
    <p:sldId id="278" r:id="rId45"/>
    <p:sldId id="322" r:id="rId46"/>
    <p:sldId id="292" r:id="rId47"/>
    <p:sldId id="293" r:id="rId48"/>
    <p:sldId id="295" r:id="rId49"/>
    <p:sldId id="329" r:id="rId50"/>
    <p:sldId id="323" r:id="rId51"/>
    <p:sldId id="273" r:id="rId52"/>
    <p:sldId id="375" r:id="rId53"/>
    <p:sldId id="376" r:id="rId54"/>
    <p:sldId id="284" r:id="rId55"/>
    <p:sldId id="370" r:id="rId56"/>
    <p:sldId id="296" r:id="rId57"/>
    <p:sldId id="345" r:id="rId58"/>
    <p:sldId id="310" r:id="rId59"/>
    <p:sldId id="324" r:id="rId60"/>
    <p:sldId id="358" r:id="rId61"/>
    <p:sldId id="360" r:id="rId62"/>
    <p:sldId id="361" r:id="rId63"/>
    <p:sldId id="362" r:id="rId64"/>
    <p:sldId id="394" r:id="rId65"/>
    <p:sldId id="325" r:id="rId66"/>
    <p:sldId id="354" r:id="rId67"/>
    <p:sldId id="353" r:id="rId68"/>
    <p:sldId id="352" r:id="rId69"/>
    <p:sldId id="326" r:id="rId70"/>
    <p:sldId id="327" r:id="rId71"/>
    <p:sldId id="328" r:id="rId72"/>
    <p:sldId id="378" r:id="rId73"/>
    <p:sldId id="364" r:id="rId74"/>
    <p:sldId id="391" r:id="rId75"/>
    <p:sldId id="392" r:id="rId76"/>
  </p:sldIdLst>
  <p:sldSz cx="12192000" cy="6858000"/>
  <p:notesSz cx="6858000" cy="9144000"/>
  <p:custDataLst>
    <p:tags r:id="rId7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Kent" initials="BK" lastIdx="1" clrIdx="0">
    <p:extLst>
      <p:ext uri="{19B8F6BF-5375-455C-9EA6-DF929625EA0E}">
        <p15:presenceInfo xmlns:p15="http://schemas.microsoft.com/office/powerpoint/2012/main" userId="S-1-5-21-565340280-3634756063-3263756308-446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89026" autoAdjust="0"/>
  </p:normalViewPr>
  <p:slideViewPr>
    <p:cSldViewPr snapToGrid="0">
      <p:cViewPr varScale="1">
        <p:scale>
          <a:sx n="104" d="100"/>
          <a:sy n="104"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A458E-7419-4144-A265-F12CF0F69720}"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CA"/>
        </a:p>
      </dgm:t>
    </dgm:pt>
    <dgm:pt modelId="{1548F734-2462-4F62-B62B-6B5F2EAAFE08}">
      <dgm:prSet phldrT="[Text]"/>
      <dgm:spPr/>
      <dgm:t>
        <a:bodyPr/>
        <a:lstStyle/>
        <a:p>
          <a:r>
            <a:rPr lang="en-CA" dirty="0"/>
            <a:t>Session 1</a:t>
          </a:r>
        </a:p>
      </dgm:t>
    </dgm:pt>
    <dgm:pt modelId="{2A754DEB-F204-4691-B023-BAEE8B249BF6}" type="parTrans" cxnId="{9AD3F0DE-3B6F-4C5D-8764-DCD75C338A11}">
      <dgm:prSet/>
      <dgm:spPr/>
      <dgm:t>
        <a:bodyPr/>
        <a:lstStyle/>
        <a:p>
          <a:endParaRPr lang="en-CA"/>
        </a:p>
      </dgm:t>
    </dgm:pt>
    <dgm:pt modelId="{CB2FB82A-14B4-47B5-A469-A53DBFA3EF40}" type="sibTrans" cxnId="{9AD3F0DE-3B6F-4C5D-8764-DCD75C338A11}">
      <dgm:prSet/>
      <dgm:spPr/>
      <dgm:t>
        <a:bodyPr/>
        <a:lstStyle/>
        <a:p>
          <a:endParaRPr lang="en-CA"/>
        </a:p>
      </dgm:t>
    </dgm:pt>
    <dgm:pt modelId="{B40051AF-1B62-4555-96F9-F00C4ADB27A6}">
      <dgm:prSet phldrT="[Text]"/>
      <dgm:spPr/>
      <dgm:t>
        <a:bodyPr/>
        <a:lstStyle/>
        <a:p>
          <a:r>
            <a:rPr lang="en-CA" dirty="0"/>
            <a:t>Why R?</a:t>
          </a:r>
        </a:p>
      </dgm:t>
    </dgm:pt>
    <dgm:pt modelId="{052C8DCC-3F78-4382-87A0-72F070A93144}" type="parTrans" cxnId="{7B077687-B65E-42FA-9049-85BCE27BF0AE}">
      <dgm:prSet/>
      <dgm:spPr/>
      <dgm:t>
        <a:bodyPr/>
        <a:lstStyle/>
        <a:p>
          <a:endParaRPr lang="en-CA"/>
        </a:p>
      </dgm:t>
    </dgm:pt>
    <dgm:pt modelId="{EF0FCAB9-AEBA-41AB-AAA2-3C73932AC3F3}" type="sibTrans" cxnId="{7B077687-B65E-42FA-9049-85BCE27BF0AE}">
      <dgm:prSet/>
      <dgm:spPr/>
      <dgm:t>
        <a:bodyPr/>
        <a:lstStyle/>
        <a:p>
          <a:endParaRPr lang="en-CA"/>
        </a:p>
      </dgm:t>
    </dgm:pt>
    <dgm:pt modelId="{F1C7EBB2-E118-47CB-902F-158FCDBC3536}">
      <dgm:prSet phldrT="[Text]"/>
      <dgm:spPr/>
      <dgm:t>
        <a:bodyPr/>
        <a:lstStyle/>
        <a:p>
          <a:r>
            <a:rPr lang="en-CA" dirty="0"/>
            <a:t>Packages</a:t>
          </a:r>
        </a:p>
      </dgm:t>
    </dgm:pt>
    <dgm:pt modelId="{6574C523-DB39-4117-AB45-288B9F8FA4B8}" type="parTrans" cxnId="{4F7F6F2E-000D-4F67-85D6-3C00AEE13EA3}">
      <dgm:prSet/>
      <dgm:spPr/>
      <dgm:t>
        <a:bodyPr/>
        <a:lstStyle/>
        <a:p>
          <a:endParaRPr lang="en-CA"/>
        </a:p>
      </dgm:t>
    </dgm:pt>
    <dgm:pt modelId="{9BF675B8-0E42-4DA0-AEFF-26174EB33B2B}" type="sibTrans" cxnId="{4F7F6F2E-000D-4F67-85D6-3C00AEE13EA3}">
      <dgm:prSet/>
      <dgm:spPr/>
      <dgm:t>
        <a:bodyPr/>
        <a:lstStyle/>
        <a:p>
          <a:endParaRPr lang="en-CA"/>
        </a:p>
      </dgm:t>
    </dgm:pt>
    <dgm:pt modelId="{6880EC91-2432-4C1E-A881-62947F899464}">
      <dgm:prSet phldrT="[Text]"/>
      <dgm:spPr/>
      <dgm:t>
        <a:bodyPr/>
        <a:lstStyle/>
        <a:p>
          <a:r>
            <a:rPr lang="en-CA" dirty="0"/>
            <a:t>Session 2</a:t>
          </a:r>
        </a:p>
      </dgm:t>
    </dgm:pt>
    <dgm:pt modelId="{FB0F41C0-DAAE-46D4-87D2-9C031BD611FF}" type="parTrans" cxnId="{994B9647-A432-4B44-B478-F258DFF86B53}">
      <dgm:prSet/>
      <dgm:spPr/>
      <dgm:t>
        <a:bodyPr/>
        <a:lstStyle/>
        <a:p>
          <a:endParaRPr lang="en-CA"/>
        </a:p>
      </dgm:t>
    </dgm:pt>
    <dgm:pt modelId="{253A5062-8795-44B7-97A5-C8011E08DE91}" type="sibTrans" cxnId="{994B9647-A432-4B44-B478-F258DFF86B53}">
      <dgm:prSet/>
      <dgm:spPr/>
      <dgm:t>
        <a:bodyPr/>
        <a:lstStyle/>
        <a:p>
          <a:endParaRPr lang="en-CA"/>
        </a:p>
      </dgm:t>
    </dgm:pt>
    <dgm:pt modelId="{4DA0936D-496D-4E84-B871-B444FCD5BFB4}">
      <dgm:prSet phldrT="[Text]"/>
      <dgm:spPr/>
      <dgm:t>
        <a:bodyPr/>
        <a:lstStyle/>
        <a:p>
          <a:r>
            <a:rPr lang="en-CA" dirty="0"/>
            <a:t>Visualization with ggplot2</a:t>
          </a:r>
        </a:p>
      </dgm:t>
    </dgm:pt>
    <dgm:pt modelId="{98635759-E37D-4002-A41E-0AF60EFC0FD7}" type="parTrans" cxnId="{4C0B1645-8035-4E71-9886-E338760C468A}">
      <dgm:prSet/>
      <dgm:spPr/>
      <dgm:t>
        <a:bodyPr/>
        <a:lstStyle/>
        <a:p>
          <a:endParaRPr lang="en-CA"/>
        </a:p>
      </dgm:t>
    </dgm:pt>
    <dgm:pt modelId="{6AEFB196-68C8-437C-9F80-E0EFBF490F41}" type="sibTrans" cxnId="{4C0B1645-8035-4E71-9886-E338760C468A}">
      <dgm:prSet/>
      <dgm:spPr/>
      <dgm:t>
        <a:bodyPr/>
        <a:lstStyle/>
        <a:p>
          <a:endParaRPr lang="en-CA"/>
        </a:p>
      </dgm:t>
    </dgm:pt>
    <dgm:pt modelId="{B8C25806-750A-44D2-9E36-5E829F50E190}">
      <dgm:prSet phldrT="[Text]"/>
      <dgm:spPr/>
      <dgm:t>
        <a:bodyPr/>
        <a:lstStyle/>
        <a:p>
          <a:r>
            <a:rPr lang="en-CA" dirty="0"/>
            <a:t>Session 3</a:t>
          </a:r>
        </a:p>
      </dgm:t>
    </dgm:pt>
    <dgm:pt modelId="{438DEF54-68A9-42EE-88B9-06A02CD53C9C}" type="parTrans" cxnId="{0D90D986-2240-4610-B616-15BB6B046F0B}">
      <dgm:prSet/>
      <dgm:spPr/>
      <dgm:t>
        <a:bodyPr/>
        <a:lstStyle/>
        <a:p>
          <a:endParaRPr lang="en-CA"/>
        </a:p>
      </dgm:t>
    </dgm:pt>
    <dgm:pt modelId="{D7E5E917-A885-47D7-B678-9063ECC6CB2A}" type="sibTrans" cxnId="{0D90D986-2240-4610-B616-15BB6B046F0B}">
      <dgm:prSet/>
      <dgm:spPr/>
      <dgm:t>
        <a:bodyPr/>
        <a:lstStyle/>
        <a:p>
          <a:endParaRPr lang="en-CA"/>
        </a:p>
      </dgm:t>
    </dgm:pt>
    <dgm:pt modelId="{8D7BF133-2879-46D0-93A3-55D3BDFE4703}">
      <dgm:prSet phldrT="[Text]"/>
      <dgm:spPr/>
      <dgm:t>
        <a:bodyPr/>
        <a:lstStyle/>
        <a:p>
          <a:r>
            <a:rPr lang="en-CA" dirty="0"/>
            <a:t>Classification</a:t>
          </a:r>
        </a:p>
      </dgm:t>
    </dgm:pt>
    <dgm:pt modelId="{A28D9FB0-7B44-475E-8135-A3C2146570DD}" type="parTrans" cxnId="{EF5221E7-2F53-4586-A23D-592A8BDFF459}">
      <dgm:prSet/>
      <dgm:spPr/>
      <dgm:t>
        <a:bodyPr/>
        <a:lstStyle/>
        <a:p>
          <a:endParaRPr lang="en-CA"/>
        </a:p>
      </dgm:t>
    </dgm:pt>
    <dgm:pt modelId="{B97D359D-D752-466F-9FAD-2EE3CA055475}" type="sibTrans" cxnId="{EF5221E7-2F53-4586-A23D-592A8BDFF459}">
      <dgm:prSet/>
      <dgm:spPr/>
      <dgm:t>
        <a:bodyPr/>
        <a:lstStyle/>
        <a:p>
          <a:endParaRPr lang="en-CA"/>
        </a:p>
      </dgm:t>
    </dgm:pt>
    <dgm:pt modelId="{87E4BC42-6074-4225-96A9-314439C2445E}">
      <dgm:prSet phldrT="[Text]"/>
      <dgm:spPr/>
      <dgm:t>
        <a:bodyPr/>
        <a:lstStyle/>
        <a:p>
          <a:endParaRPr lang="en-CA" dirty="0"/>
        </a:p>
      </dgm:t>
    </dgm:pt>
    <dgm:pt modelId="{5B7830D0-C3EE-4C54-B1B8-DF24D0A55C20}" type="parTrans" cxnId="{B37BB146-14CA-4056-9159-FEF92A7C813E}">
      <dgm:prSet/>
      <dgm:spPr/>
      <dgm:t>
        <a:bodyPr/>
        <a:lstStyle/>
        <a:p>
          <a:endParaRPr lang="en-US"/>
        </a:p>
      </dgm:t>
    </dgm:pt>
    <dgm:pt modelId="{01493944-E908-45DE-B7C1-6BAE9D4B739C}" type="sibTrans" cxnId="{B37BB146-14CA-4056-9159-FEF92A7C813E}">
      <dgm:prSet/>
      <dgm:spPr/>
      <dgm:t>
        <a:bodyPr/>
        <a:lstStyle/>
        <a:p>
          <a:endParaRPr lang="en-US"/>
        </a:p>
      </dgm:t>
    </dgm:pt>
    <dgm:pt modelId="{5448B680-613B-44B0-8F2D-3AE0F641F45E}">
      <dgm:prSet phldrT="[Text]"/>
      <dgm:spPr/>
      <dgm:t>
        <a:bodyPr/>
        <a:lstStyle/>
        <a:p>
          <a:r>
            <a:rPr lang="en-CA" dirty="0"/>
            <a:t>Data Manipulation with </a:t>
          </a:r>
          <a:r>
            <a:rPr lang="en-CA" dirty="0" err="1"/>
            <a:t>dplyr</a:t>
          </a:r>
          <a:endParaRPr lang="en-CA" dirty="0"/>
        </a:p>
      </dgm:t>
    </dgm:pt>
    <dgm:pt modelId="{8707F3F5-F9B6-482E-AE55-F33E9E8C4321}" type="parTrans" cxnId="{72B5133E-57DD-4296-94D6-9FBE9AB220E0}">
      <dgm:prSet/>
      <dgm:spPr/>
      <dgm:t>
        <a:bodyPr/>
        <a:lstStyle/>
        <a:p>
          <a:endParaRPr lang="en-US"/>
        </a:p>
      </dgm:t>
    </dgm:pt>
    <dgm:pt modelId="{85598B0B-52D1-4789-8C32-48EF50CEAB9B}" type="sibTrans" cxnId="{72B5133E-57DD-4296-94D6-9FBE9AB220E0}">
      <dgm:prSet/>
      <dgm:spPr/>
      <dgm:t>
        <a:bodyPr/>
        <a:lstStyle/>
        <a:p>
          <a:endParaRPr lang="en-US"/>
        </a:p>
      </dgm:t>
    </dgm:pt>
    <dgm:pt modelId="{B7F0BC52-6C6F-4178-93F8-5C7D66B7E8ED}">
      <dgm:prSet phldrT="[Text]"/>
      <dgm:spPr/>
      <dgm:t>
        <a:bodyPr/>
        <a:lstStyle/>
        <a:p>
          <a:r>
            <a:rPr lang="en-CA" dirty="0"/>
            <a:t>R Markdown</a:t>
          </a:r>
        </a:p>
      </dgm:t>
    </dgm:pt>
    <dgm:pt modelId="{4103898E-F75B-4D8D-9AEE-10F4270A2B95}" type="parTrans" cxnId="{63D62227-4560-43D6-BCF6-E22ED2F899D6}">
      <dgm:prSet/>
      <dgm:spPr/>
      <dgm:t>
        <a:bodyPr/>
        <a:lstStyle/>
        <a:p>
          <a:endParaRPr lang="en-US"/>
        </a:p>
      </dgm:t>
    </dgm:pt>
    <dgm:pt modelId="{9F8311B6-E46C-4EFF-AB2A-811625FD0520}" type="sibTrans" cxnId="{63D62227-4560-43D6-BCF6-E22ED2F899D6}">
      <dgm:prSet/>
      <dgm:spPr/>
      <dgm:t>
        <a:bodyPr/>
        <a:lstStyle/>
        <a:p>
          <a:endParaRPr lang="en-US"/>
        </a:p>
      </dgm:t>
    </dgm:pt>
    <dgm:pt modelId="{D8ACC49A-989C-4979-B3F7-38A98D8A40A4}">
      <dgm:prSet phldrT="[Text]"/>
      <dgm:spPr/>
      <dgm:t>
        <a:bodyPr/>
        <a:lstStyle/>
        <a:p>
          <a:r>
            <a:rPr lang="en-CA" dirty="0"/>
            <a:t>Working w Files</a:t>
          </a:r>
        </a:p>
      </dgm:t>
    </dgm:pt>
    <dgm:pt modelId="{2E119AE3-0FE4-4DB6-B1E9-6CF1198BEFD8}" type="parTrans" cxnId="{A2FBDC0B-FF3A-4829-8E67-7DFFEFB72489}">
      <dgm:prSet/>
      <dgm:spPr/>
      <dgm:t>
        <a:bodyPr/>
        <a:lstStyle/>
        <a:p>
          <a:endParaRPr lang="en-US"/>
        </a:p>
      </dgm:t>
    </dgm:pt>
    <dgm:pt modelId="{C0D5A923-48CA-4D7C-90C3-C3507177DAD9}" type="sibTrans" cxnId="{A2FBDC0B-FF3A-4829-8E67-7DFFEFB72489}">
      <dgm:prSet/>
      <dgm:spPr/>
      <dgm:t>
        <a:bodyPr/>
        <a:lstStyle/>
        <a:p>
          <a:endParaRPr lang="en-US"/>
        </a:p>
      </dgm:t>
    </dgm:pt>
    <dgm:pt modelId="{11A75ED1-6BF3-4847-804A-8BDA1EF6C11B}">
      <dgm:prSet phldrT="[Text]"/>
      <dgm:spPr/>
      <dgm:t>
        <a:bodyPr/>
        <a:lstStyle/>
        <a:p>
          <a:r>
            <a:rPr lang="en-CA" dirty="0"/>
            <a:t>Vectors &amp; DF</a:t>
          </a:r>
        </a:p>
      </dgm:t>
    </dgm:pt>
    <dgm:pt modelId="{8F1B6841-AE17-4D03-A9F4-4B459EFB38AB}" type="parTrans" cxnId="{E81C3461-7E6F-4A7C-8FE8-48432CE39C54}">
      <dgm:prSet/>
      <dgm:spPr/>
      <dgm:t>
        <a:bodyPr/>
        <a:lstStyle/>
        <a:p>
          <a:endParaRPr lang="en-US"/>
        </a:p>
      </dgm:t>
    </dgm:pt>
    <dgm:pt modelId="{07AC3576-EB0B-4E5B-B5AD-93CDDBB93C9A}" type="sibTrans" cxnId="{E81C3461-7E6F-4A7C-8FE8-48432CE39C54}">
      <dgm:prSet/>
      <dgm:spPr/>
      <dgm:t>
        <a:bodyPr/>
        <a:lstStyle/>
        <a:p>
          <a:endParaRPr lang="en-US"/>
        </a:p>
      </dgm:t>
    </dgm:pt>
    <dgm:pt modelId="{117C639A-BEF0-473E-83A7-85956E13B32A}" type="pres">
      <dgm:prSet presAssocID="{833A458E-7419-4144-A265-F12CF0F69720}" presName="Name0" presStyleCnt="0">
        <dgm:presLayoutVars>
          <dgm:dir/>
          <dgm:animLvl val="lvl"/>
          <dgm:resizeHandles val="exact"/>
        </dgm:presLayoutVars>
      </dgm:prSet>
      <dgm:spPr/>
      <dgm:t>
        <a:bodyPr/>
        <a:lstStyle/>
        <a:p>
          <a:endParaRPr lang="en-US"/>
        </a:p>
      </dgm:t>
    </dgm:pt>
    <dgm:pt modelId="{15CD49AA-2E7C-4925-8AB6-7A6F6329C2C3}" type="pres">
      <dgm:prSet presAssocID="{1548F734-2462-4F62-B62B-6B5F2EAAFE08}" presName="composite" presStyleCnt="0"/>
      <dgm:spPr/>
    </dgm:pt>
    <dgm:pt modelId="{75AF053C-7228-4912-945C-5E9BA419C34E}" type="pres">
      <dgm:prSet presAssocID="{1548F734-2462-4F62-B62B-6B5F2EAAFE08}" presName="parTx" presStyleLbl="alignNode1" presStyleIdx="0" presStyleCnt="3">
        <dgm:presLayoutVars>
          <dgm:chMax val="0"/>
          <dgm:chPref val="0"/>
          <dgm:bulletEnabled val="1"/>
        </dgm:presLayoutVars>
      </dgm:prSet>
      <dgm:spPr/>
      <dgm:t>
        <a:bodyPr/>
        <a:lstStyle/>
        <a:p>
          <a:endParaRPr lang="en-US"/>
        </a:p>
      </dgm:t>
    </dgm:pt>
    <dgm:pt modelId="{C660847A-92FE-44C1-8267-14D8D7380BAF}" type="pres">
      <dgm:prSet presAssocID="{1548F734-2462-4F62-B62B-6B5F2EAAFE08}" presName="desTx" presStyleLbl="alignAccFollowNode1" presStyleIdx="0" presStyleCnt="3">
        <dgm:presLayoutVars>
          <dgm:bulletEnabled val="1"/>
        </dgm:presLayoutVars>
      </dgm:prSet>
      <dgm:spPr/>
      <dgm:t>
        <a:bodyPr/>
        <a:lstStyle/>
        <a:p>
          <a:endParaRPr lang="en-US"/>
        </a:p>
      </dgm:t>
    </dgm:pt>
    <dgm:pt modelId="{7BF79978-2B6D-4A39-B411-3E29F47C4A5F}" type="pres">
      <dgm:prSet presAssocID="{CB2FB82A-14B4-47B5-A469-A53DBFA3EF40}" presName="space" presStyleCnt="0"/>
      <dgm:spPr/>
    </dgm:pt>
    <dgm:pt modelId="{E231D44B-EE48-4FAF-A1EB-E7A63C14DB4C}" type="pres">
      <dgm:prSet presAssocID="{6880EC91-2432-4C1E-A881-62947F899464}" presName="composite" presStyleCnt="0"/>
      <dgm:spPr/>
    </dgm:pt>
    <dgm:pt modelId="{A18A7B55-CA1A-4A29-8CD1-29AC120FAFB3}" type="pres">
      <dgm:prSet presAssocID="{6880EC91-2432-4C1E-A881-62947F899464}" presName="parTx" presStyleLbl="alignNode1" presStyleIdx="1" presStyleCnt="3">
        <dgm:presLayoutVars>
          <dgm:chMax val="0"/>
          <dgm:chPref val="0"/>
          <dgm:bulletEnabled val="1"/>
        </dgm:presLayoutVars>
      </dgm:prSet>
      <dgm:spPr/>
      <dgm:t>
        <a:bodyPr/>
        <a:lstStyle/>
        <a:p>
          <a:endParaRPr lang="en-US"/>
        </a:p>
      </dgm:t>
    </dgm:pt>
    <dgm:pt modelId="{23DC4119-1E69-4682-9930-3915766A5507}" type="pres">
      <dgm:prSet presAssocID="{6880EC91-2432-4C1E-A881-62947F899464}" presName="desTx" presStyleLbl="alignAccFollowNode1" presStyleIdx="1" presStyleCnt="3">
        <dgm:presLayoutVars>
          <dgm:bulletEnabled val="1"/>
        </dgm:presLayoutVars>
      </dgm:prSet>
      <dgm:spPr/>
      <dgm:t>
        <a:bodyPr/>
        <a:lstStyle/>
        <a:p>
          <a:endParaRPr lang="en-US"/>
        </a:p>
      </dgm:t>
    </dgm:pt>
    <dgm:pt modelId="{5D12F477-CB2A-491A-ACEA-F6D60C6AB560}" type="pres">
      <dgm:prSet presAssocID="{253A5062-8795-44B7-97A5-C8011E08DE91}" presName="space" presStyleCnt="0"/>
      <dgm:spPr/>
    </dgm:pt>
    <dgm:pt modelId="{070A2D46-6D21-4D3D-A02F-418C7CC5238C}" type="pres">
      <dgm:prSet presAssocID="{B8C25806-750A-44D2-9E36-5E829F50E190}" presName="composite" presStyleCnt="0"/>
      <dgm:spPr/>
    </dgm:pt>
    <dgm:pt modelId="{CF7A7CF6-A816-4797-8F30-E289FF8D3A13}" type="pres">
      <dgm:prSet presAssocID="{B8C25806-750A-44D2-9E36-5E829F50E190}" presName="parTx" presStyleLbl="alignNode1" presStyleIdx="2" presStyleCnt="3">
        <dgm:presLayoutVars>
          <dgm:chMax val="0"/>
          <dgm:chPref val="0"/>
          <dgm:bulletEnabled val="1"/>
        </dgm:presLayoutVars>
      </dgm:prSet>
      <dgm:spPr/>
      <dgm:t>
        <a:bodyPr/>
        <a:lstStyle/>
        <a:p>
          <a:endParaRPr lang="en-US"/>
        </a:p>
      </dgm:t>
    </dgm:pt>
    <dgm:pt modelId="{9D078F13-7C89-4F3F-A51E-9B77C4D00B0D}" type="pres">
      <dgm:prSet presAssocID="{B8C25806-750A-44D2-9E36-5E829F50E190}" presName="desTx" presStyleLbl="alignAccFollowNode1" presStyleIdx="2" presStyleCnt="3">
        <dgm:presLayoutVars>
          <dgm:bulletEnabled val="1"/>
        </dgm:presLayoutVars>
      </dgm:prSet>
      <dgm:spPr/>
      <dgm:t>
        <a:bodyPr/>
        <a:lstStyle/>
        <a:p>
          <a:endParaRPr lang="en-US"/>
        </a:p>
      </dgm:t>
    </dgm:pt>
  </dgm:ptLst>
  <dgm:cxnLst>
    <dgm:cxn modelId="{0D90D986-2240-4610-B616-15BB6B046F0B}" srcId="{833A458E-7419-4144-A265-F12CF0F69720}" destId="{B8C25806-750A-44D2-9E36-5E829F50E190}" srcOrd="2" destOrd="0" parTransId="{438DEF54-68A9-42EE-88B9-06A02CD53C9C}" sibTransId="{D7E5E917-A885-47D7-B678-9063ECC6CB2A}"/>
    <dgm:cxn modelId="{EF5221E7-2F53-4586-A23D-592A8BDFF459}" srcId="{B8C25806-750A-44D2-9E36-5E829F50E190}" destId="{8D7BF133-2879-46D0-93A3-55D3BDFE4703}" srcOrd="0" destOrd="0" parTransId="{A28D9FB0-7B44-475E-8135-A3C2146570DD}" sibTransId="{B97D359D-D752-466F-9FAD-2EE3CA055475}"/>
    <dgm:cxn modelId="{4F7F6F2E-000D-4F67-85D6-3C00AEE13EA3}" srcId="{1548F734-2462-4F62-B62B-6B5F2EAAFE08}" destId="{F1C7EBB2-E118-47CB-902F-158FCDBC3536}" srcOrd="1" destOrd="0" parTransId="{6574C523-DB39-4117-AB45-288B9F8FA4B8}" sibTransId="{9BF675B8-0E42-4DA0-AEFF-26174EB33B2B}"/>
    <dgm:cxn modelId="{DF848699-E09F-4C40-84C5-77B20A751650}" type="presOf" srcId="{5448B680-613B-44B0-8F2D-3AE0F641F45E}" destId="{23DC4119-1E69-4682-9930-3915766A5507}" srcOrd="0" destOrd="1" presId="urn:microsoft.com/office/officeart/2005/8/layout/hList1"/>
    <dgm:cxn modelId="{20A26B2B-572B-4C86-BB26-E65620E7CE7E}" type="presOf" srcId="{B40051AF-1B62-4555-96F9-F00C4ADB27A6}" destId="{C660847A-92FE-44C1-8267-14D8D7380BAF}" srcOrd="0" destOrd="0" presId="urn:microsoft.com/office/officeart/2005/8/layout/hList1"/>
    <dgm:cxn modelId="{72B5133E-57DD-4296-94D6-9FBE9AB220E0}" srcId="{6880EC91-2432-4C1E-A881-62947F899464}" destId="{5448B680-613B-44B0-8F2D-3AE0F641F45E}" srcOrd="1" destOrd="0" parTransId="{8707F3F5-F9B6-482E-AE55-F33E9E8C4321}" sibTransId="{85598B0B-52D1-4789-8C32-48EF50CEAB9B}"/>
    <dgm:cxn modelId="{994B9647-A432-4B44-B478-F258DFF86B53}" srcId="{833A458E-7419-4144-A265-F12CF0F69720}" destId="{6880EC91-2432-4C1E-A881-62947F899464}" srcOrd="1" destOrd="0" parTransId="{FB0F41C0-DAAE-46D4-87D2-9C031BD611FF}" sibTransId="{253A5062-8795-44B7-97A5-C8011E08DE91}"/>
    <dgm:cxn modelId="{4D331C05-255D-475D-BAF4-49088FB194D1}" type="presOf" srcId="{B8C25806-750A-44D2-9E36-5E829F50E190}" destId="{CF7A7CF6-A816-4797-8F30-E289FF8D3A13}" srcOrd="0" destOrd="0" presId="urn:microsoft.com/office/officeart/2005/8/layout/hList1"/>
    <dgm:cxn modelId="{A2FBDC0B-FF3A-4829-8E67-7DFFEFB72489}" srcId="{1548F734-2462-4F62-B62B-6B5F2EAAFE08}" destId="{D8ACC49A-989C-4979-B3F7-38A98D8A40A4}" srcOrd="3" destOrd="0" parTransId="{2E119AE3-0FE4-4DB6-B1E9-6CF1198BEFD8}" sibTransId="{C0D5A923-48CA-4D7C-90C3-C3507177DAD9}"/>
    <dgm:cxn modelId="{E81C3461-7E6F-4A7C-8FE8-48432CE39C54}" srcId="{1548F734-2462-4F62-B62B-6B5F2EAAFE08}" destId="{11A75ED1-6BF3-4847-804A-8BDA1EF6C11B}" srcOrd="4" destOrd="0" parTransId="{8F1B6841-AE17-4D03-A9F4-4B459EFB38AB}" sibTransId="{07AC3576-EB0B-4E5B-B5AD-93CDDBB93C9A}"/>
    <dgm:cxn modelId="{5933A4D0-0FCD-4331-AA8E-6E2706528D86}" type="presOf" srcId="{F1C7EBB2-E118-47CB-902F-158FCDBC3536}" destId="{C660847A-92FE-44C1-8267-14D8D7380BAF}" srcOrd="0" destOrd="1" presId="urn:microsoft.com/office/officeart/2005/8/layout/hList1"/>
    <dgm:cxn modelId="{7B077687-B65E-42FA-9049-85BCE27BF0AE}" srcId="{1548F734-2462-4F62-B62B-6B5F2EAAFE08}" destId="{B40051AF-1B62-4555-96F9-F00C4ADB27A6}" srcOrd="0" destOrd="0" parTransId="{052C8DCC-3F78-4382-87A0-72F070A93144}" sibTransId="{EF0FCAB9-AEBA-41AB-AAA2-3C73932AC3F3}"/>
    <dgm:cxn modelId="{4C0B1645-8035-4E71-9886-E338760C468A}" srcId="{6880EC91-2432-4C1E-A881-62947F899464}" destId="{4DA0936D-496D-4E84-B871-B444FCD5BFB4}" srcOrd="0" destOrd="0" parTransId="{98635759-E37D-4002-A41E-0AF60EFC0FD7}" sibTransId="{6AEFB196-68C8-437C-9F80-E0EFBF490F41}"/>
    <dgm:cxn modelId="{5F6C7874-755E-438F-98CF-33DEEDE62347}" type="presOf" srcId="{11A75ED1-6BF3-4847-804A-8BDA1EF6C11B}" destId="{C660847A-92FE-44C1-8267-14D8D7380BAF}" srcOrd="0" destOrd="4" presId="urn:microsoft.com/office/officeart/2005/8/layout/hList1"/>
    <dgm:cxn modelId="{0879302A-0C9D-42B6-BAAD-B336978BB07A}" type="presOf" srcId="{8D7BF133-2879-46D0-93A3-55D3BDFE4703}" destId="{9D078F13-7C89-4F3F-A51E-9B77C4D00B0D}" srcOrd="0" destOrd="0" presId="urn:microsoft.com/office/officeart/2005/8/layout/hList1"/>
    <dgm:cxn modelId="{B37BB146-14CA-4056-9159-FEF92A7C813E}" srcId="{6880EC91-2432-4C1E-A881-62947F899464}" destId="{87E4BC42-6074-4225-96A9-314439C2445E}" srcOrd="2" destOrd="0" parTransId="{5B7830D0-C3EE-4C54-B1B8-DF24D0A55C20}" sibTransId="{01493944-E908-45DE-B7C1-6BAE9D4B739C}"/>
    <dgm:cxn modelId="{54A5E43D-793E-49D8-B00C-7FE5E0268BC6}" type="presOf" srcId="{4DA0936D-496D-4E84-B871-B444FCD5BFB4}" destId="{23DC4119-1E69-4682-9930-3915766A5507}" srcOrd="0" destOrd="0" presId="urn:microsoft.com/office/officeart/2005/8/layout/hList1"/>
    <dgm:cxn modelId="{BA507C15-BB88-4EAB-A3D4-26DB8E56B291}" type="presOf" srcId="{B7F0BC52-6C6F-4178-93F8-5C7D66B7E8ED}" destId="{C660847A-92FE-44C1-8267-14D8D7380BAF}" srcOrd="0" destOrd="2" presId="urn:microsoft.com/office/officeart/2005/8/layout/hList1"/>
    <dgm:cxn modelId="{21EDD395-977D-4B6E-871E-CDCE53D1709A}" type="presOf" srcId="{D8ACC49A-989C-4979-B3F7-38A98D8A40A4}" destId="{C660847A-92FE-44C1-8267-14D8D7380BAF}" srcOrd="0" destOrd="3" presId="urn:microsoft.com/office/officeart/2005/8/layout/hList1"/>
    <dgm:cxn modelId="{6A69E05B-050B-4C4D-B831-162E6B9A9CF8}" type="presOf" srcId="{87E4BC42-6074-4225-96A9-314439C2445E}" destId="{23DC4119-1E69-4682-9930-3915766A5507}" srcOrd="0" destOrd="2" presId="urn:microsoft.com/office/officeart/2005/8/layout/hList1"/>
    <dgm:cxn modelId="{CF2BCC4C-4F23-42BE-9C94-BFEEB988DD62}" type="presOf" srcId="{6880EC91-2432-4C1E-A881-62947F899464}" destId="{A18A7B55-CA1A-4A29-8CD1-29AC120FAFB3}" srcOrd="0" destOrd="0" presId="urn:microsoft.com/office/officeart/2005/8/layout/hList1"/>
    <dgm:cxn modelId="{FCCCDF84-6114-4A76-AAA0-33DDC71A4069}" type="presOf" srcId="{1548F734-2462-4F62-B62B-6B5F2EAAFE08}" destId="{75AF053C-7228-4912-945C-5E9BA419C34E}" srcOrd="0" destOrd="0" presId="urn:microsoft.com/office/officeart/2005/8/layout/hList1"/>
    <dgm:cxn modelId="{63D62227-4560-43D6-BCF6-E22ED2F899D6}" srcId="{1548F734-2462-4F62-B62B-6B5F2EAAFE08}" destId="{B7F0BC52-6C6F-4178-93F8-5C7D66B7E8ED}" srcOrd="2" destOrd="0" parTransId="{4103898E-F75B-4D8D-9AEE-10F4270A2B95}" sibTransId="{9F8311B6-E46C-4EFF-AB2A-811625FD0520}"/>
    <dgm:cxn modelId="{D825103F-4197-4741-9C62-109CCCC02687}" type="presOf" srcId="{833A458E-7419-4144-A265-F12CF0F69720}" destId="{117C639A-BEF0-473E-83A7-85956E13B32A}" srcOrd="0" destOrd="0" presId="urn:microsoft.com/office/officeart/2005/8/layout/hList1"/>
    <dgm:cxn modelId="{9AD3F0DE-3B6F-4C5D-8764-DCD75C338A11}" srcId="{833A458E-7419-4144-A265-F12CF0F69720}" destId="{1548F734-2462-4F62-B62B-6B5F2EAAFE08}" srcOrd="0" destOrd="0" parTransId="{2A754DEB-F204-4691-B023-BAEE8B249BF6}" sibTransId="{CB2FB82A-14B4-47B5-A469-A53DBFA3EF40}"/>
    <dgm:cxn modelId="{751E1F65-5E35-49E7-8CCE-667417D2DE67}" type="presParOf" srcId="{117C639A-BEF0-473E-83A7-85956E13B32A}" destId="{15CD49AA-2E7C-4925-8AB6-7A6F6329C2C3}" srcOrd="0" destOrd="0" presId="urn:microsoft.com/office/officeart/2005/8/layout/hList1"/>
    <dgm:cxn modelId="{0C609DA5-F381-4C00-BE0F-819817D122CC}" type="presParOf" srcId="{15CD49AA-2E7C-4925-8AB6-7A6F6329C2C3}" destId="{75AF053C-7228-4912-945C-5E9BA419C34E}" srcOrd="0" destOrd="0" presId="urn:microsoft.com/office/officeart/2005/8/layout/hList1"/>
    <dgm:cxn modelId="{1E348FF5-0B3D-451D-95E4-25102205A965}" type="presParOf" srcId="{15CD49AA-2E7C-4925-8AB6-7A6F6329C2C3}" destId="{C660847A-92FE-44C1-8267-14D8D7380BAF}" srcOrd="1" destOrd="0" presId="urn:microsoft.com/office/officeart/2005/8/layout/hList1"/>
    <dgm:cxn modelId="{88962F31-0F7D-4781-BFA1-34E8B7B0BEBB}" type="presParOf" srcId="{117C639A-BEF0-473E-83A7-85956E13B32A}" destId="{7BF79978-2B6D-4A39-B411-3E29F47C4A5F}" srcOrd="1" destOrd="0" presId="urn:microsoft.com/office/officeart/2005/8/layout/hList1"/>
    <dgm:cxn modelId="{E73EAB27-816E-4BD3-8960-A039248A7599}" type="presParOf" srcId="{117C639A-BEF0-473E-83A7-85956E13B32A}" destId="{E231D44B-EE48-4FAF-A1EB-E7A63C14DB4C}" srcOrd="2" destOrd="0" presId="urn:microsoft.com/office/officeart/2005/8/layout/hList1"/>
    <dgm:cxn modelId="{68E438AB-3F8A-404F-9B8E-63A45B9560A8}" type="presParOf" srcId="{E231D44B-EE48-4FAF-A1EB-E7A63C14DB4C}" destId="{A18A7B55-CA1A-4A29-8CD1-29AC120FAFB3}" srcOrd="0" destOrd="0" presId="urn:microsoft.com/office/officeart/2005/8/layout/hList1"/>
    <dgm:cxn modelId="{EC26B377-EED9-464F-9FC3-AD399E8C0678}" type="presParOf" srcId="{E231D44B-EE48-4FAF-A1EB-E7A63C14DB4C}" destId="{23DC4119-1E69-4682-9930-3915766A5507}" srcOrd="1" destOrd="0" presId="urn:microsoft.com/office/officeart/2005/8/layout/hList1"/>
    <dgm:cxn modelId="{D23A1346-6D1E-484D-9E61-DE25DCBC5E46}" type="presParOf" srcId="{117C639A-BEF0-473E-83A7-85956E13B32A}" destId="{5D12F477-CB2A-491A-ACEA-F6D60C6AB560}" srcOrd="3" destOrd="0" presId="urn:microsoft.com/office/officeart/2005/8/layout/hList1"/>
    <dgm:cxn modelId="{CB8B8E02-FB22-42E5-80FF-D37A0529A356}" type="presParOf" srcId="{117C639A-BEF0-473E-83A7-85956E13B32A}" destId="{070A2D46-6D21-4D3D-A02F-418C7CC5238C}" srcOrd="4" destOrd="0" presId="urn:microsoft.com/office/officeart/2005/8/layout/hList1"/>
    <dgm:cxn modelId="{A92B94D3-3007-4831-BBED-240B7F2C02F2}" type="presParOf" srcId="{070A2D46-6D21-4D3D-A02F-418C7CC5238C}" destId="{CF7A7CF6-A816-4797-8F30-E289FF8D3A13}" srcOrd="0" destOrd="0" presId="urn:microsoft.com/office/officeart/2005/8/layout/hList1"/>
    <dgm:cxn modelId="{27F6A4D4-9F5C-40B9-AD68-9DDA561C48EB}" type="presParOf" srcId="{070A2D46-6D21-4D3D-A02F-418C7CC5238C}" destId="{9D078F13-7C89-4F3F-A51E-9B77C4D00B0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AF053C-7228-4912-945C-5E9BA419C34E}">
      <dsp:nvSpPr>
        <dsp:cNvPr id="0" name=""/>
        <dsp:cNvSpPr/>
      </dsp:nvSpPr>
      <dsp:spPr>
        <a:xfrm>
          <a:off x="3130" y="3576"/>
          <a:ext cx="3052576" cy="92160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CA" sz="3200" kern="1200" dirty="0"/>
            <a:t>Session 1</a:t>
          </a:r>
        </a:p>
      </dsp:txBody>
      <dsp:txXfrm>
        <a:off x="3130" y="3576"/>
        <a:ext cx="3052576" cy="921600"/>
      </dsp:txXfrm>
    </dsp:sp>
    <dsp:sp modelId="{C660847A-92FE-44C1-8267-14D8D7380BAF}">
      <dsp:nvSpPr>
        <dsp:cNvPr id="0" name=""/>
        <dsp:cNvSpPr/>
      </dsp:nvSpPr>
      <dsp:spPr>
        <a:xfrm>
          <a:off x="3130" y="925176"/>
          <a:ext cx="3052576" cy="3425760"/>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CA" sz="3200" kern="1200" dirty="0"/>
            <a:t>Why R?</a:t>
          </a:r>
        </a:p>
        <a:p>
          <a:pPr marL="285750" lvl="1" indent="-285750" algn="l" defTabSz="1422400">
            <a:lnSpc>
              <a:spcPct val="90000"/>
            </a:lnSpc>
            <a:spcBef>
              <a:spcPct val="0"/>
            </a:spcBef>
            <a:spcAft>
              <a:spcPct val="15000"/>
            </a:spcAft>
            <a:buChar char="••"/>
          </a:pPr>
          <a:r>
            <a:rPr lang="en-CA" sz="3200" kern="1200" dirty="0"/>
            <a:t>Packages</a:t>
          </a:r>
        </a:p>
        <a:p>
          <a:pPr marL="285750" lvl="1" indent="-285750" algn="l" defTabSz="1422400">
            <a:lnSpc>
              <a:spcPct val="90000"/>
            </a:lnSpc>
            <a:spcBef>
              <a:spcPct val="0"/>
            </a:spcBef>
            <a:spcAft>
              <a:spcPct val="15000"/>
            </a:spcAft>
            <a:buChar char="••"/>
          </a:pPr>
          <a:r>
            <a:rPr lang="en-CA" sz="3200" kern="1200" dirty="0"/>
            <a:t>R Markdown</a:t>
          </a:r>
        </a:p>
        <a:p>
          <a:pPr marL="285750" lvl="1" indent="-285750" algn="l" defTabSz="1422400">
            <a:lnSpc>
              <a:spcPct val="90000"/>
            </a:lnSpc>
            <a:spcBef>
              <a:spcPct val="0"/>
            </a:spcBef>
            <a:spcAft>
              <a:spcPct val="15000"/>
            </a:spcAft>
            <a:buChar char="••"/>
          </a:pPr>
          <a:r>
            <a:rPr lang="en-CA" sz="3200" kern="1200" dirty="0"/>
            <a:t>Working w Files</a:t>
          </a:r>
        </a:p>
        <a:p>
          <a:pPr marL="285750" lvl="1" indent="-285750" algn="l" defTabSz="1422400">
            <a:lnSpc>
              <a:spcPct val="90000"/>
            </a:lnSpc>
            <a:spcBef>
              <a:spcPct val="0"/>
            </a:spcBef>
            <a:spcAft>
              <a:spcPct val="15000"/>
            </a:spcAft>
            <a:buChar char="••"/>
          </a:pPr>
          <a:r>
            <a:rPr lang="en-CA" sz="3200" kern="1200" dirty="0"/>
            <a:t>Vectors &amp; DF</a:t>
          </a:r>
        </a:p>
      </dsp:txBody>
      <dsp:txXfrm>
        <a:off x="3130" y="925176"/>
        <a:ext cx="3052576" cy="3425760"/>
      </dsp:txXfrm>
    </dsp:sp>
    <dsp:sp modelId="{A18A7B55-CA1A-4A29-8CD1-29AC120FAFB3}">
      <dsp:nvSpPr>
        <dsp:cNvPr id="0" name=""/>
        <dsp:cNvSpPr/>
      </dsp:nvSpPr>
      <dsp:spPr>
        <a:xfrm>
          <a:off x="3483067" y="3576"/>
          <a:ext cx="3052576" cy="92160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CA" sz="3200" kern="1200" dirty="0"/>
            <a:t>Session 2</a:t>
          </a:r>
        </a:p>
      </dsp:txBody>
      <dsp:txXfrm>
        <a:off x="3483067" y="3576"/>
        <a:ext cx="3052576" cy="921600"/>
      </dsp:txXfrm>
    </dsp:sp>
    <dsp:sp modelId="{23DC4119-1E69-4682-9930-3915766A5507}">
      <dsp:nvSpPr>
        <dsp:cNvPr id="0" name=""/>
        <dsp:cNvSpPr/>
      </dsp:nvSpPr>
      <dsp:spPr>
        <a:xfrm>
          <a:off x="3483067" y="925176"/>
          <a:ext cx="3052576" cy="3425760"/>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CA" sz="3200" kern="1200" dirty="0"/>
            <a:t>Visualization with ggplot2</a:t>
          </a:r>
        </a:p>
        <a:p>
          <a:pPr marL="285750" lvl="1" indent="-285750" algn="l" defTabSz="1422400">
            <a:lnSpc>
              <a:spcPct val="90000"/>
            </a:lnSpc>
            <a:spcBef>
              <a:spcPct val="0"/>
            </a:spcBef>
            <a:spcAft>
              <a:spcPct val="15000"/>
            </a:spcAft>
            <a:buChar char="••"/>
          </a:pPr>
          <a:r>
            <a:rPr lang="en-CA" sz="3200" kern="1200" dirty="0"/>
            <a:t>Data Manipulation with </a:t>
          </a:r>
          <a:r>
            <a:rPr lang="en-CA" sz="3200" kern="1200" dirty="0" err="1"/>
            <a:t>dplyr</a:t>
          </a:r>
          <a:endParaRPr lang="en-CA" sz="3200" kern="1200" dirty="0"/>
        </a:p>
        <a:p>
          <a:pPr marL="285750" lvl="1" indent="-285750" algn="l" defTabSz="1422400">
            <a:lnSpc>
              <a:spcPct val="90000"/>
            </a:lnSpc>
            <a:spcBef>
              <a:spcPct val="0"/>
            </a:spcBef>
            <a:spcAft>
              <a:spcPct val="15000"/>
            </a:spcAft>
            <a:buChar char="••"/>
          </a:pPr>
          <a:endParaRPr lang="en-CA" sz="3200" kern="1200" dirty="0"/>
        </a:p>
      </dsp:txBody>
      <dsp:txXfrm>
        <a:off x="3483067" y="925176"/>
        <a:ext cx="3052576" cy="3425760"/>
      </dsp:txXfrm>
    </dsp:sp>
    <dsp:sp modelId="{CF7A7CF6-A816-4797-8F30-E289FF8D3A13}">
      <dsp:nvSpPr>
        <dsp:cNvPr id="0" name=""/>
        <dsp:cNvSpPr/>
      </dsp:nvSpPr>
      <dsp:spPr>
        <a:xfrm>
          <a:off x="6963004" y="3576"/>
          <a:ext cx="3052576" cy="92160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lvl="0" algn="ctr" defTabSz="1422400">
            <a:lnSpc>
              <a:spcPct val="90000"/>
            </a:lnSpc>
            <a:spcBef>
              <a:spcPct val="0"/>
            </a:spcBef>
            <a:spcAft>
              <a:spcPct val="35000"/>
            </a:spcAft>
          </a:pPr>
          <a:r>
            <a:rPr lang="en-CA" sz="3200" kern="1200" dirty="0"/>
            <a:t>Session 3</a:t>
          </a:r>
        </a:p>
      </dsp:txBody>
      <dsp:txXfrm>
        <a:off x="6963004" y="3576"/>
        <a:ext cx="3052576" cy="921600"/>
      </dsp:txXfrm>
    </dsp:sp>
    <dsp:sp modelId="{9D078F13-7C89-4F3F-A51E-9B77C4D00B0D}">
      <dsp:nvSpPr>
        <dsp:cNvPr id="0" name=""/>
        <dsp:cNvSpPr/>
      </dsp:nvSpPr>
      <dsp:spPr>
        <a:xfrm>
          <a:off x="6963004" y="925176"/>
          <a:ext cx="3052576" cy="3425760"/>
        </a:xfrm>
        <a:prstGeom prst="rect">
          <a:avLst/>
        </a:prstGeom>
        <a:solidFill>
          <a:schemeClr val="accent2">
            <a:alpha val="90000"/>
            <a:tint val="40000"/>
            <a:hueOff val="0"/>
            <a:satOff val="0"/>
            <a:lumOff val="0"/>
            <a:alphaOff val="0"/>
          </a:schemeClr>
        </a:solidFill>
        <a:ln w="15875" cap="rnd"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CA" sz="3200" kern="1200" dirty="0"/>
            <a:t>Classification</a:t>
          </a:r>
        </a:p>
      </dsp:txBody>
      <dsp:txXfrm>
        <a:off x="6963004" y="925176"/>
        <a:ext cx="3052576" cy="34257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E0D72C-63CC-401D-BC8D-C1CEED92FD5F}" type="datetimeFigureOut">
              <a:rPr lang="en-CA" smtClean="0"/>
              <a:t>06/08/2019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86F7F-A2DC-47F1-B763-20922984E95F}" type="slidenum">
              <a:rPr lang="en-CA" smtClean="0"/>
              <a:t>‹#›</a:t>
            </a:fld>
            <a:endParaRPr lang="en-CA"/>
          </a:p>
        </p:txBody>
      </p:sp>
    </p:spTree>
    <p:extLst>
      <p:ext uri="{BB962C8B-B14F-4D97-AF65-F5344CB8AC3E}">
        <p14:creationId xmlns:p14="http://schemas.microsoft.com/office/powerpoint/2010/main" val="410502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STRAW</a:t>
            </a:r>
            <a:r>
              <a:rPr lang="en-CA" b="1" baseline="0" dirty="0"/>
              <a:t> POLL</a:t>
            </a:r>
            <a:r>
              <a:rPr lang="en-CA" baseline="0" dirty="0"/>
              <a:t>: How many people have used R before? Done </a:t>
            </a:r>
            <a:r>
              <a:rPr lang="en-CA" baseline="0" dirty="0" err="1"/>
              <a:t>datacamp</a:t>
            </a:r>
            <a:r>
              <a:rPr lang="en-CA" baseline="0" dirty="0"/>
              <a:t>?</a:t>
            </a:r>
          </a:p>
          <a:p>
            <a:r>
              <a:rPr lang="en-CA" b="1" baseline="0" dirty="0"/>
              <a:t>Mention </a:t>
            </a:r>
            <a:r>
              <a:rPr lang="en-CA" baseline="0" dirty="0"/>
              <a:t>– Interaction, questions and feedback is useful to guide timing</a:t>
            </a:r>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1</a:t>
            </a:fld>
            <a:endParaRPr lang="en-CA"/>
          </a:p>
        </p:txBody>
      </p:sp>
    </p:spTree>
    <p:extLst>
      <p:ext uri="{BB962C8B-B14F-4D97-AF65-F5344CB8AC3E}">
        <p14:creationId xmlns:p14="http://schemas.microsoft.com/office/powerpoint/2010/main" val="525510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a:p>
            <a:r>
              <a:rPr lang="en-CA" b="1" dirty="0"/>
              <a:t>Must</a:t>
            </a:r>
            <a:r>
              <a:rPr lang="en-CA" b="1" baseline="0" dirty="0"/>
              <a:t> introduce the &lt;- assignment operator</a:t>
            </a:r>
            <a:endParaRPr lang="en-CA" b="1" dirty="0"/>
          </a:p>
        </p:txBody>
      </p:sp>
      <p:sp>
        <p:nvSpPr>
          <p:cNvPr id="4" name="Slide Number Placeholder 3"/>
          <p:cNvSpPr>
            <a:spLocks noGrp="1"/>
          </p:cNvSpPr>
          <p:nvPr>
            <p:ph type="sldNum" sz="quarter" idx="10"/>
          </p:nvPr>
        </p:nvSpPr>
        <p:spPr/>
        <p:txBody>
          <a:bodyPr/>
          <a:lstStyle/>
          <a:p>
            <a:fld id="{FFE86F7F-A2DC-47F1-B763-20922984E95F}" type="slidenum">
              <a:rPr lang="en-CA" smtClean="0"/>
              <a:t>28</a:t>
            </a:fld>
            <a:endParaRPr lang="en-CA"/>
          </a:p>
        </p:txBody>
      </p:sp>
    </p:spTree>
    <p:extLst>
      <p:ext uri="{BB962C8B-B14F-4D97-AF65-F5344CB8AC3E}">
        <p14:creationId xmlns:p14="http://schemas.microsoft.com/office/powerpoint/2010/main" val="284981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33</a:t>
            </a:fld>
            <a:endParaRPr lang="en-CA"/>
          </a:p>
        </p:txBody>
      </p:sp>
    </p:spTree>
    <p:extLst>
      <p:ext uri="{BB962C8B-B14F-4D97-AF65-F5344CB8AC3E}">
        <p14:creationId xmlns:p14="http://schemas.microsoft.com/office/powerpoint/2010/main" val="4195466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a:p>
            <a:r>
              <a:rPr lang="en-CA" b="1" dirty="0"/>
              <a:t>Make sure we introduce the concept of the $ operator</a:t>
            </a:r>
          </a:p>
        </p:txBody>
      </p:sp>
      <p:sp>
        <p:nvSpPr>
          <p:cNvPr id="4" name="Slide Number Placeholder 3"/>
          <p:cNvSpPr>
            <a:spLocks noGrp="1"/>
          </p:cNvSpPr>
          <p:nvPr>
            <p:ph type="sldNum" sz="quarter" idx="10"/>
          </p:nvPr>
        </p:nvSpPr>
        <p:spPr/>
        <p:txBody>
          <a:bodyPr/>
          <a:lstStyle/>
          <a:p>
            <a:fld id="{FFE86F7F-A2DC-47F1-B763-20922984E95F}" type="slidenum">
              <a:rPr lang="en-CA" smtClean="0"/>
              <a:t>36</a:t>
            </a:fld>
            <a:endParaRPr lang="en-CA"/>
          </a:p>
        </p:txBody>
      </p:sp>
    </p:spTree>
    <p:extLst>
      <p:ext uri="{BB962C8B-B14F-4D97-AF65-F5344CB8AC3E}">
        <p14:creationId xmlns:p14="http://schemas.microsoft.com/office/powerpoint/2010/main" val="235790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37</a:t>
            </a:fld>
            <a:endParaRPr lang="en-CA"/>
          </a:p>
        </p:txBody>
      </p:sp>
    </p:spTree>
    <p:extLst>
      <p:ext uri="{BB962C8B-B14F-4D97-AF65-F5344CB8AC3E}">
        <p14:creationId xmlns:p14="http://schemas.microsoft.com/office/powerpoint/2010/main" val="238583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38</a:t>
            </a:fld>
            <a:endParaRPr lang="en-CA"/>
          </a:p>
        </p:txBody>
      </p:sp>
    </p:spTree>
    <p:extLst>
      <p:ext uri="{BB962C8B-B14F-4D97-AF65-F5344CB8AC3E}">
        <p14:creationId xmlns:p14="http://schemas.microsoft.com/office/powerpoint/2010/main" val="413302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39</a:t>
            </a:fld>
            <a:endParaRPr lang="en-CA"/>
          </a:p>
        </p:txBody>
      </p:sp>
    </p:spTree>
    <p:extLst>
      <p:ext uri="{BB962C8B-B14F-4D97-AF65-F5344CB8AC3E}">
        <p14:creationId xmlns:p14="http://schemas.microsoft.com/office/powerpoint/2010/main" val="1076118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40</a:t>
            </a:fld>
            <a:endParaRPr lang="en-CA"/>
          </a:p>
        </p:txBody>
      </p:sp>
    </p:spTree>
    <p:extLst>
      <p:ext uri="{BB962C8B-B14F-4D97-AF65-F5344CB8AC3E}">
        <p14:creationId xmlns:p14="http://schemas.microsoft.com/office/powerpoint/2010/main" val="1518690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41</a:t>
            </a:fld>
            <a:endParaRPr lang="en-CA"/>
          </a:p>
        </p:txBody>
      </p:sp>
    </p:spTree>
    <p:extLst>
      <p:ext uri="{BB962C8B-B14F-4D97-AF65-F5344CB8AC3E}">
        <p14:creationId xmlns:p14="http://schemas.microsoft.com/office/powerpoint/2010/main" val="3632317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5 min</a:t>
            </a:r>
          </a:p>
        </p:txBody>
      </p:sp>
      <p:sp>
        <p:nvSpPr>
          <p:cNvPr id="4" name="Slide Number Placeholder 3"/>
          <p:cNvSpPr>
            <a:spLocks noGrp="1"/>
          </p:cNvSpPr>
          <p:nvPr>
            <p:ph type="sldNum" sz="quarter" idx="10"/>
          </p:nvPr>
        </p:nvSpPr>
        <p:spPr/>
        <p:txBody>
          <a:bodyPr/>
          <a:lstStyle/>
          <a:p>
            <a:fld id="{FFE86F7F-A2DC-47F1-B763-20922984E95F}" type="slidenum">
              <a:rPr lang="en-CA" smtClean="0"/>
              <a:t>44</a:t>
            </a:fld>
            <a:endParaRPr lang="en-CA"/>
          </a:p>
        </p:txBody>
      </p:sp>
    </p:spTree>
    <p:extLst>
      <p:ext uri="{BB962C8B-B14F-4D97-AF65-F5344CB8AC3E}">
        <p14:creationId xmlns:p14="http://schemas.microsoft.com/office/powerpoint/2010/main" val="3792680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FE86F7F-A2DC-47F1-B763-20922984E95F}" type="slidenum">
              <a:rPr lang="en-CA" smtClean="0"/>
              <a:t>47</a:t>
            </a:fld>
            <a:endParaRPr lang="en-CA"/>
          </a:p>
        </p:txBody>
      </p:sp>
    </p:spTree>
    <p:extLst>
      <p:ext uri="{BB962C8B-B14F-4D97-AF65-F5344CB8AC3E}">
        <p14:creationId xmlns:p14="http://schemas.microsoft.com/office/powerpoint/2010/main" val="701767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CA" dirty="0"/>
              <a:t>Machine learning approach to predicting response</a:t>
            </a:r>
            <a:r>
              <a:rPr lang="en-CA" baseline="0" dirty="0"/>
              <a:t> for marketing campaigns (nearly fully automated methods for prediction, validation, scoring)</a:t>
            </a:r>
          </a:p>
          <a:p>
            <a:pPr marL="228600" indent="-228600">
              <a:buAutoNum type="arabicParenR"/>
            </a:pPr>
            <a:r>
              <a:rPr lang="en-CA" baseline="0" dirty="0" err="1"/>
              <a:t>Kaggle</a:t>
            </a:r>
            <a:r>
              <a:rPr lang="en-CA" baseline="0" dirty="0"/>
              <a:t> competition to predict marketing response</a:t>
            </a:r>
          </a:p>
          <a:p>
            <a:pPr marL="228600" indent="-228600">
              <a:buAutoNum type="arabicParenR"/>
            </a:pPr>
            <a:r>
              <a:rPr lang="en-CA" baseline="0" dirty="0"/>
              <a:t>2 algorithms used to recommend jobs to users based on their job browsing behaviours</a:t>
            </a:r>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10</a:t>
            </a:fld>
            <a:endParaRPr lang="en-CA"/>
          </a:p>
        </p:txBody>
      </p:sp>
    </p:spTree>
    <p:extLst>
      <p:ext uri="{BB962C8B-B14F-4D97-AF65-F5344CB8AC3E}">
        <p14:creationId xmlns:p14="http://schemas.microsoft.com/office/powerpoint/2010/main" val="121283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52</a:t>
            </a:fld>
            <a:endParaRPr lang="en-CA"/>
          </a:p>
        </p:txBody>
      </p:sp>
    </p:spTree>
    <p:extLst>
      <p:ext uri="{BB962C8B-B14F-4D97-AF65-F5344CB8AC3E}">
        <p14:creationId xmlns:p14="http://schemas.microsoft.com/office/powerpoint/2010/main" val="2357385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5  min</a:t>
            </a:r>
          </a:p>
        </p:txBody>
      </p:sp>
      <p:sp>
        <p:nvSpPr>
          <p:cNvPr id="4" name="Slide Number Placeholder 3"/>
          <p:cNvSpPr>
            <a:spLocks noGrp="1"/>
          </p:cNvSpPr>
          <p:nvPr>
            <p:ph type="sldNum" sz="quarter" idx="10"/>
          </p:nvPr>
        </p:nvSpPr>
        <p:spPr/>
        <p:txBody>
          <a:bodyPr/>
          <a:lstStyle/>
          <a:p>
            <a:fld id="{FFE86F7F-A2DC-47F1-B763-20922984E95F}" type="slidenum">
              <a:rPr lang="en-CA" smtClean="0"/>
              <a:t>53</a:t>
            </a:fld>
            <a:endParaRPr lang="en-CA"/>
          </a:p>
        </p:txBody>
      </p:sp>
    </p:spTree>
    <p:extLst>
      <p:ext uri="{BB962C8B-B14F-4D97-AF65-F5344CB8AC3E}">
        <p14:creationId xmlns:p14="http://schemas.microsoft.com/office/powerpoint/2010/main" val="4061141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56</a:t>
            </a:fld>
            <a:endParaRPr lang="en-CA"/>
          </a:p>
        </p:txBody>
      </p:sp>
    </p:spTree>
    <p:extLst>
      <p:ext uri="{BB962C8B-B14F-4D97-AF65-F5344CB8AC3E}">
        <p14:creationId xmlns:p14="http://schemas.microsoft.com/office/powerpoint/2010/main" val="252470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57</a:t>
            </a:fld>
            <a:endParaRPr lang="en-CA"/>
          </a:p>
        </p:txBody>
      </p:sp>
    </p:spTree>
    <p:extLst>
      <p:ext uri="{BB962C8B-B14F-4D97-AF65-F5344CB8AC3E}">
        <p14:creationId xmlns:p14="http://schemas.microsoft.com/office/powerpoint/2010/main" val="2739409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60</a:t>
            </a:fld>
            <a:endParaRPr lang="en-CA"/>
          </a:p>
        </p:txBody>
      </p:sp>
    </p:spTree>
    <p:extLst>
      <p:ext uri="{BB962C8B-B14F-4D97-AF65-F5344CB8AC3E}">
        <p14:creationId xmlns:p14="http://schemas.microsoft.com/office/powerpoint/2010/main" val="2878880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61</a:t>
            </a:fld>
            <a:endParaRPr lang="en-CA"/>
          </a:p>
        </p:txBody>
      </p:sp>
    </p:spTree>
    <p:extLst>
      <p:ext uri="{BB962C8B-B14F-4D97-AF65-F5344CB8AC3E}">
        <p14:creationId xmlns:p14="http://schemas.microsoft.com/office/powerpoint/2010/main" val="330088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62</a:t>
            </a:fld>
            <a:endParaRPr lang="en-CA"/>
          </a:p>
        </p:txBody>
      </p:sp>
    </p:spTree>
    <p:extLst>
      <p:ext uri="{BB962C8B-B14F-4D97-AF65-F5344CB8AC3E}">
        <p14:creationId xmlns:p14="http://schemas.microsoft.com/office/powerpoint/2010/main" val="2324921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63</a:t>
            </a:fld>
            <a:endParaRPr lang="en-CA"/>
          </a:p>
        </p:txBody>
      </p:sp>
    </p:spTree>
    <p:extLst>
      <p:ext uri="{BB962C8B-B14F-4D97-AF65-F5344CB8AC3E}">
        <p14:creationId xmlns:p14="http://schemas.microsoft.com/office/powerpoint/2010/main" val="279425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64</a:t>
            </a:fld>
            <a:endParaRPr lang="en-CA"/>
          </a:p>
        </p:txBody>
      </p:sp>
    </p:spTree>
    <p:extLst>
      <p:ext uri="{BB962C8B-B14F-4D97-AF65-F5344CB8AC3E}">
        <p14:creationId xmlns:p14="http://schemas.microsoft.com/office/powerpoint/2010/main" val="2151068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66</a:t>
            </a:fld>
            <a:endParaRPr lang="en-CA"/>
          </a:p>
        </p:txBody>
      </p:sp>
    </p:spTree>
    <p:extLst>
      <p:ext uri="{BB962C8B-B14F-4D97-AF65-F5344CB8AC3E}">
        <p14:creationId xmlns:p14="http://schemas.microsoft.com/office/powerpoint/2010/main" val="1055012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800" kern="1200" dirty="0">
                <a:solidFill>
                  <a:schemeClr val="tx1"/>
                </a:solidFill>
                <a:latin typeface="+mn-lt"/>
                <a:ea typeface="+mn-ea"/>
                <a:cs typeface="+mn-cs"/>
              </a:rPr>
              <a:t>Big Community</a:t>
            </a:r>
          </a:p>
          <a:p>
            <a:pPr marL="0" indent="0">
              <a:buNone/>
            </a:pPr>
            <a:r>
              <a:rPr lang="en-CA" sz="800" kern="1200" dirty="0" err="1">
                <a:solidFill>
                  <a:schemeClr val="tx1"/>
                </a:solidFill>
                <a:latin typeface="+mn-lt"/>
                <a:ea typeface="+mn-ea"/>
                <a:cs typeface="+mn-cs"/>
                <a:sym typeface="Wingdings" panose="05000000000000000000" pitchFamily="2" charset="2"/>
              </a:rPr>
              <a:t>Poweful</a:t>
            </a:r>
            <a:endParaRPr lang="en-CA" sz="800" kern="1200" dirty="0">
              <a:solidFill>
                <a:schemeClr val="tx1"/>
              </a:solidFill>
              <a:latin typeface="+mn-lt"/>
              <a:ea typeface="+mn-ea"/>
              <a:cs typeface="+mn-cs"/>
              <a:sym typeface="Wingdings" panose="05000000000000000000" pitchFamily="2" charset="2"/>
            </a:endParaRPr>
          </a:p>
          <a:p>
            <a:pPr marL="0" indent="0">
              <a:buNone/>
            </a:pPr>
            <a:r>
              <a:rPr lang="en-CA" sz="800" kern="1200" dirty="0">
                <a:solidFill>
                  <a:schemeClr val="tx1"/>
                </a:solidFill>
                <a:latin typeface="+mn-lt"/>
                <a:ea typeface="+mn-ea"/>
                <a:cs typeface="+mn-cs"/>
                <a:sym typeface="Wingdings" panose="05000000000000000000" pitchFamily="2" charset="2"/>
              </a:rPr>
              <a:t>Ever</a:t>
            </a:r>
            <a:r>
              <a:rPr lang="en-CA" sz="800" kern="1200" baseline="0" dirty="0">
                <a:solidFill>
                  <a:schemeClr val="tx1"/>
                </a:solidFill>
                <a:latin typeface="+mn-lt"/>
                <a:ea typeface="+mn-ea"/>
                <a:cs typeface="+mn-cs"/>
                <a:sym typeface="Wingdings" panose="05000000000000000000" pitchFamily="2" charset="2"/>
              </a:rPr>
              <a:t> Evolving</a:t>
            </a:r>
          </a:p>
          <a:p>
            <a:pPr marL="0" indent="0">
              <a:buNone/>
            </a:pPr>
            <a:r>
              <a:rPr lang="en-CA" sz="800" kern="1200" baseline="0" dirty="0">
                <a:solidFill>
                  <a:schemeClr val="tx1"/>
                </a:solidFill>
                <a:latin typeface="+mn-lt"/>
                <a:ea typeface="+mn-ea"/>
                <a:cs typeface="+mn-cs"/>
                <a:sym typeface="Wingdings" panose="05000000000000000000" pitchFamily="2" charset="2"/>
              </a:rPr>
              <a:t>Very big name users especially in technology </a:t>
            </a:r>
            <a:endParaRPr lang="en-CA" sz="800" kern="1200" dirty="0">
              <a:solidFill>
                <a:schemeClr val="tx1"/>
              </a:solidFill>
              <a:latin typeface="+mn-lt"/>
              <a:ea typeface="+mn-ea"/>
              <a:cs typeface="+mn-cs"/>
              <a:sym typeface="Wingdings" panose="05000000000000000000" pitchFamily="2" charset="2"/>
            </a:endParaRPr>
          </a:p>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12</a:t>
            </a:fld>
            <a:endParaRPr lang="en-CA"/>
          </a:p>
        </p:txBody>
      </p:sp>
    </p:spTree>
    <p:extLst>
      <p:ext uri="{BB962C8B-B14F-4D97-AF65-F5344CB8AC3E}">
        <p14:creationId xmlns:p14="http://schemas.microsoft.com/office/powerpoint/2010/main" val="2353411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67</a:t>
            </a:fld>
            <a:endParaRPr lang="en-CA"/>
          </a:p>
        </p:txBody>
      </p:sp>
    </p:spTree>
    <p:extLst>
      <p:ext uri="{BB962C8B-B14F-4D97-AF65-F5344CB8AC3E}">
        <p14:creationId xmlns:p14="http://schemas.microsoft.com/office/powerpoint/2010/main" val="296790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68</a:t>
            </a:fld>
            <a:endParaRPr lang="en-CA"/>
          </a:p>
        </p:txBody>
      </p:sp>
    </p:spTree>
    <p:extLst>
      <p:ext uri="{BB962C8B-B14F-4D97-AF65-F5344CB8AC3E}">
        <p14:creationId xmlns:p14="http://schemas.microsoft.com/office/powerpoint/2010/main" val="3394152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73</a:t>
            </a:fld>
            <a:endParaRPr lang="en-CA" dirty="0"/>
          </a:p>
        </p:txBody>
      </p:sp>
    </p:spTree>
    <p:extLst>
      <p:ext uri="{BB962C8B-B14F-4D97-AF65-F5344CB8AC3E}">
        <p14:creationId xmlns:p14="http://schemas.microsoft.com/office/powerpoint/2010/main" val="380058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74</a:t>
            </a:fld>
            <a:endParaRPr lang="en-CA"/>
          </a:p>
        </p:txBody>
      </p:sp>
    </p:spTree>
    <p:extLst>
      <p:ext uri="{BB962C8B-B14F-4D97-AF65-F5344CB8AC3E}">
        <p14:creationId xmlns:p14="http://schemas.microsoft.com/office/powerpoint/2010/main" val="1253797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CC</a:t>
            </a:r>
          </a:p>
        </p:txBody>
      </p:sp>
      <p:sp>
        <p:nvSpPr>
          <p:cNvPr id="4" name="Slide Number Placeholder 3"/>
          <p:cNvSpPr>
            <a:spLocks noGrp="1"/>
          </p:cNvSpPr>
          <p:nvPr>
            <p:ph type="sldNum" sz="quarter" idx="10"/>
          </p:nvPr>
        </p:nvSpPr>
        <p:spPr/>
        <p:txBody>
          <a:bodyPr/>
          <a:lstStyle/>
          <a:p>
            <a:fld id="{FFE86F7F-A2DC-47F1-B763-20922984E95F}" type="slidenum">
              <a:rPr lang="en-CA" smtClean="0"/>
              <a:t>75</a:t>
            </a:fld>
            <a:endParaRPr lang="en-CA"/>
          </a:p>
        </p:txBody>
      </p:sp>
    </p:spTree>
    <p:extLst>
      <p:ext uri="{BB962C8B-B14F-4D97-AF65-F5344CB8AC3E}">
        <p14:creationId xmlns:p14="http://schemas.microsoft.com/office/powerpoint/2010/main" val="251729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15</a:t>
            </a:fld>
            <a:endParaRPr lang="en-CA"/>
          </a:p>
        </p:txBody>
      </p:sp>
    </p:spTree>
    <p:extLst>
      <p:ext uri="{BB962C8B-B14F-4D97-AF65-F5344CB8AC3E}">
        <p14:creationId xmlns:p14="http://schemas.microsoft.com/office/powerpoint/2010/main" val="942423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a:t>
            </a:r>
            <a:r>
              <a:rPr lang="en-CA" baseline="0" dirty="0"/>
              <a:t> a new script</a:t>
            </a:r>
          </a:p>
          <a:p>
            <a:r>
              <a:rPr lang="en-CA" baseline="0" dirty="0"/>
              <a:t>Type print (“Hello World”)</a:t>
            </a:r>
          </a:p>
          <a:p>
            <a:r>
              <a:rPr lang="en-CA" baseline="0" dirty="0"/>
              <a:t>Show to run the code</a:t>
            </a:r>
          </a:p>
          <a:p>
            <a:pPr marL="228600" indent="-228600">
              <a:buAutoNum type="arabicParenR"/>
            </a:pPr>
            <a:r>
              <a:rPr lang="en-CA" baseline="0" dirty="0"/>
              <a:t>To run all code you can hit Run </a:t>
            </a:r>
            <a:r>
              <a:rPr lang="en-CA" baseline="0" dirty="0" err="1"/>
              <a:t>buttom</a:t>
            </a:r>
            <a:endParaRPr lang="en-CA" baseline="0" dirty="0"/>
          </a:p>
          <a:p>
            <a:pPr marL="228600" indent="-228600">
              <a:buAutoNum type="arabicParenR"/>
            </a:pPr>
            <a:r>
              <a:rPr lang="en-CA" baseline="0" dirty="0"/>
              <a:t>To run a single line of code you can simply be on that line and hit CTRL + ENTER</a:t>
            </a:r>
          </a:p>
          <a:p>
            <a:pPr marL="228600" indent="-228600">
              <a:buAutoNum type="arabicParenR"/>
            </a:pPr>
            <a:r>
              <a:rPr lang="en-CA" baseline="0" dirty="0"/>
              <a:t>How to Save</a:t>
            </a:r>
          </a:p>
          <a:p>
            <a:pPr marL="228600" indent="-228600">
              <a:buAutoNum type="arabicParenR"/>
            </a:pPr>
            <a:r>
              <a:rPr lang="en-CA" baseline="0" dirty="0"/>
              <a:t>How to Load</a:t>
            </a:r>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16</a:t>
            </a:fld>
            <a:endParaRPr lang="en-CA"/>
          </a:p>
        </p:txBody>
      </p:sp>
    </p:spTree>
    <p:extLst>
      <p:ext uri="{BB962C8B-B14F-4D97-AF65-F5344CB8AC3E}">
        <p14:creationId xmlns:p14="http://schemas.microsoft.com/office/powerpoint/2010/main" val="275086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Output</a:t>
            </a:r>
            <a:r>
              <a:rPr lang="en-CA" baseline="0" dirty="0"/>
              <a:t> goes here</a:t>
            </a:r>
          </a:p>
          <a:p>
            <a:r>
              <a:rPr lang="en-CA" baseline="0" dirty="0"/>
              <a:t>Can stop long running code here</a:t>
            </a:r>
          </a:p>
        </p:txBody>
      </p:sp>
      <p:sp>
        <p:nvSpPr>
          <p:cNvPr id="4" name="Slide Number Placeholder 3"/>
          <p:cNvSpPr>
            <a:spLocks noGrp="1"/>
          </p:cNvSpPr>
          <p:nvPr>
            <p:ph type="sldNum" sz="quarter" idx="10"/>
          </p:nvPr>
        </p:nvSpPr>
        <p:spPr/>
        <p:txBody>
          <a:bodyPr/>
          <a:lstStyle/>
          <a:p>
            <a:fld id="{FFE86F7F-A2DC-47F1-B763-20922984E95F}" type="slidenum">
              <a:rPr lang="en-CA" smtClean="0"/>
              <a:t>17</a:t>
            </a:fld>
            <a:endParaRPr lang="en-CA"/>
          </a:p>
        </p:txBody>
      </p:sp>
    </p:spTree>
    <p:extLst>
      <p:ext uri="{BB962C8B-B14F-4D97-AF65-F5344CB8AC3E}">
        <p14:creationId xmlns:p14="http://schemas.microsoft.com/office/powerpoint/2010/main" val="266523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Objects in memory</a:t>
            </a:r>
          </a:p>
        </p:txBody>
      </p:sp>
      <p:sp>
        <p:nvSpPr>
          <p:cNvPr id="4" name="Slide Number Placeholder 3"/>
          <p:cNvSpPr>
            <a:spLocks noGrp="1"/>
          </p:cNvSpPr>
          <p:nvPr>
            <p:ph type="sldNum" sz="quarter" idx="10"/>
          </p:nvPr>
        </p:nvSpPr>
        <p:spPr/>
        <p:txBody>
          <a:bodyPr/>
          <a:lstStyle/>
          <a:p>
            <a:fld id="{FFE86F7F-A2DC-47F1-B763-20922984E95F}" type="slidenum">
              <a:rPr lang="en-CA" smtClean="0"/>
              <a:t>18</a:t>
            </a:fld>
            <a:endParaRPr lang="en-CA"/>
          </a:p>
        </p:txBody>
      </p:sp>
    </p:spTree>
    <p:extLst>
      <p:ext uri="{BB962C8B-B14F-4D97-AF65-F5344CB8AC3E}">
        <p14:creationId xmlns:p14="http://schemas.microsoft.com/office/powerpoint/2010/main" val="173277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Files</a:t>
            </a:r>
            <a:r>
              <a:rPr lang="en-CA" baseline="0" dirty="0"/>
              <a:t> – Can load or export here, shows where you’re working directory is</a:t>
            </a:r>
          </a:p>
          <a:p>
            <a:r>
              <a:rPr lang="en-CA" baseline="0" dirty="0"/>
              <a:t>Plots – Shows plots here</a:t>
            </a:r>
          </a:p>
          <a:p>
            <a:r>
              <a:rPr lang="en-CA" baseline="0" dirty="0"/>
              <a:t>Packages – Shows your packages here</a:t>
            </a:r>
          </a:p>
          <a:p>
            <a:r>
              <a:rPr lang="en-CA" baseline="0" dirty="0"/>
              <a:t>Help – Shows help items</a:t>
            </a:r>
          </a:p>
        </p:txBody>
      </p:sp>
      <p:sp>
        <p:nvSpPr>
          <p:cNvPr id="4" name="Slide Number Placeholder 3"/>
          <p:cNvSpPr>
            <a:spLocks noGrp="1"/>
          </p:cNvSpPr>
          <p:nvPr>
            <p:ph type="sldNum" sz="quarter" idx="10"/>
          </p:nvPr>
        </p:nvSpPr>
        <p:spPr/>
        <p:txBody>
          <a:bodyPr/>
          <a:lstStyle/>
          <a:p>
            <a:fld id="{FFE86F7F-A2DC-47F1-B763-20922984E95F}" type="slidenum">
              <a:rPr lang="en-CA" smtClean="0"/>
              <a:t>19</a:t>
            </a:fld>
            <a:endParaRPr lang="en-CA"/>
          </a:p>
        </p:txBody>
      </p:sp>
    </p:spTree>
    <p:extLst>
      <p:ext uri="{BB962C8B-B14F-4D97-AF65-F5344CB8AC3E}">
        <p14:creationId xmlns:p14="http://schemas.microsoft.com/office/powerpoint/2010/main" val="419490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vignette will give you a solid</a:t>
            </a:r>
            <a:r>
              <a:rPr lang="en-CA" baseline="0" dirty="0"/>
              <a:t> practical example of how to use it on a toy data set.   The reference manual will go through all functions.</a:t>
            </a:r>
            <a:endParaRPr lang="en-CA" dirty="0"/>
          </a:p>
        </p:txBody>
      </p:sp>
      <p:sp>
        <p:nvSpPr>
          <p:cNvPr id="4" name="Slide Number Placeholder 3"/>
          <p:cNvSpPr>
            <a:spLocks noGrp="1"/>
          </p:cNvSpPr>
          <p:nvPr>
            <p:ph type="sldNum" sz="quarter" idx="10"/>
          </p:nvPr>
        </p:nvSpPr>
        <p:spPr/>
        <p:txBody>
          <a:bodyPr/>
          <a:lstStyle/>
          <a:p>
            <a:fld id="{FFE86F7F-A2DC-47F1-B763-20922984E95F}" type="slidenum">
              <a:rPr lang="en-CA" smtClean="0"/>
              <a:t>26</a:t>
            </a:fld>
            <a:endParaRPr lang="en-CA"/>
          </a:p>
        </p:txBody>
      </p:sp>
    </p:spTree>
    <p:extLst>
      <p:ext uri="{BB962C8B-B14F-4D97-AF65-F5344CB8AC3E}">
        <p14:creationId xmlns:p14="http://schemas.microsoft.com/office/powerpoint/2010/main" val="2316271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2996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732656" y="5883275"/>
            <a:ext cx="11430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212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0879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3565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653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6935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3719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10708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732656" y="5883275"/>
            <a:ext cx="1143000"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964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09" y="289561"/>
            <a:ext cx="10018713" cy="657808"/>
          </a:xfrm>
        </p:spPr>
        <p:txBody>
          <a:bodyPr/>
          <a:lstStyle/>
          <a:p>
            <a:r>
              <a:rPr lang="en-US"/>
              <a:t>Click to edit Master title style</a:t>
            </a:r>
            <a:endParaRPr lang="en-US" dirty="0"/>
          </a:p>
        </p:txBody>
      </p:sp>
      <p:sp>
        <p:nvSpPr>
          <p:cNvPr id="3" name="Content Placeholder 2"/>
          <p:cNvSpPr>
            <a:spLocks noGrp="1"/>
          </p:cNvSpPr>
          <p:nvPr>
            <p:ph idx="1"/>
          </p:nvPr>
        </p:nvSpPr>
        <p:spPr>
          <a:xfrm>
            <a:off x="1484310" y="1436915"/>
            <a:ext cx="10018713" cy="4354286"/>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640833" y="648689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551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dirty="0"/>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640833" y="6492875"/>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406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58800"/>
          </a:xfrm>
        </p:spPr>
        <p:txBody>
          <a:bodyPr/>
          <a:lstStyle/>
          <a:p>
            <a:r>
              <a:rPr lang="en-US" dirty="0"/>
              <a:t>Click to edit Master title style</a:t>
            </a:r>
          </a:p>
        </p:txBody>
      </p:sp>
      <p:sp>
        <p:nvSpPr>
          <p:cNvPr id="3" name="Content Placeholder 2"/>
          <p:cNvSpPr>
            <a:spLocks noGrp="1"/>
          </p:cNvSpPr>
          <p:nvPr>
            <p:ph sz="half" idx="1"/>
          </p:nvPr>
        </p:nvSpPr>
        <p:spPr>
          <a:xfrm>
            <a:off x="1484312" y="1428751"/>
            <a:ext cx="4895055" cy="436245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1428751"/>
            <a:ext cx="4895056" cy="436244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645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58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8" y="1462875"/>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2157412"/>
            <a:ext cx="4895056" cy="363378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880486" y="1471342"/>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2157412"/>
            <a:ext cx="4895056" cy="363378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8606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6588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9411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523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732656" y="5883275"/>
            <a:ext cx="11430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52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732656" y="5883275"/>
            <a:ext cx="1143000" cy="365125"/>
          </a:xfrm>
          <a:prstGeom prst="rect">
            <a:avLst/>
          </a:prstGeo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85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738863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gif"/><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log.datacamp.com/statistical-language-wars-the-infograph/"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support.rstudio.com/hc/en-us/articles/200711853-Keyboard-Shortcut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ran.r-project.org/bin/windows/base/"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www.rstudio.com/products/rstudio/download/"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codeschool.com/courses/try-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codeschool.com/courses/try-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Introduction to R</a:t>
            </a:r>
          </a:p>
        </p:txBody>
      </p:sp>
      <p:sp>
        <p:nvSpPr>
          <p:cNvPr id="3" name="Subtitle 2"/>
          <p:cNvSpPr>
            <a:spLocks noGrp="1"/>
          </p:cNvSpPr>
          <p:nvPr>
            <p:ph type="subTitle" idx="1"/>
          </p:nvPr>
        </p:nvSpPr>
        <p:spPr/>
        <p:txBody>
          <a:bodyPr/>
          <a:lstStyle/>
          <a:p>
            <a:endParaRPr lang="en-CA"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custDataLst>
      <p:tags r:id="rId1"/>
    </p:custDataLst>
    <p:extLst>
      <p:ext uri="{BB962C8B-B14F-4D97-AF65-F5344CB8AC3E}">
        <p14:creationId xmlns:p14="http://schemas.microsoft.com/office/powerpoint/2010/main" val="3406272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38834" y="4359151"/>
            <a:ext cx="4057650" cy="190500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10</a:t>
            </a:fld>
            <a:endParaRPr lang="en-US" dirty="0"/>
          </a:p>
        </p:txBody>
      </p:sp>
      <p:sp>
        <p:nvSpPr>
          <p:cNvPr id="4" name="Title 1"/>
          <p:cNvSpPr>
            <a:spLocks noGrp="1"/>
          </p:cNvSpPr>
          <p:nvPr>
            <p:ph type="title"/>
          </p:nvPr>
        </p:nvSpPr>
        <p:spPr>
          <a:xfrm>
            <a:off x="1484309" y="289561"/>
            <a:ext cx="10018713" cy="657808"/>
          </a:xfrm>
        </p:spPr>
        <p:txBody>
          <a:bodyPr>
            <a:normAutofit fontScale="90000"/>
          </a:bodyPr>
          <a:lstStyle/>
          <a:p>
            <a:r>
              <a:rPr lang="en-CA" dirty="0"/>
              <a:t>Personal Examples</a:t>
            </a:r>
          </a:p>
        </p:txBody>
      </p:sp>
      <p:sp>
        <p:nvSpPr>
          <p:cNvPr id="6" name="TextBox 5"/>
          <p:cNvSpPr txBox="1"/>
          <p:nvPr/>
        </p:nvSpPr>
        <p:spPr>
          <a:xfrm>
            <a:off x="3772110" y="5899158"/>
            <a:ext cx="2111475" cy="769441"/>
          </a:xfrm>
          <a:prstGeom prst="rect">
            <a:avLst/>
          </a:prstGeom>
          <a:noFill/>
        </p:spPr>
        <p:txBody>
          <a:bodyPr wrap="none" rtlCol="0">
            <a:spAutoFit/>
          </a:bodyPr>
          <a:lstStyle/>
          <a:p>
            <a:r>
              <a:rPr lang="en-CA" sz="4400" b="1" dirty="0"/>
              <a:t>109</a:t>
            </a:r>
            <a:r>
              <a:rPr lang="en-CA" sz="4400" b="1" baseline="30000" dirty="0"/>
              <a:t>th</a:t>
            </a:r>
            <a:r>
              <a:rPr lang="en-CA" sz="4400" dirty="0"/>
              <a:t> </a:t>
            </a:r>
            <a:r>
              <a:rPr lang="en-CA" dirty="0"/>
              <a:t>/ 2226</a:t>
            </a:r>
          </a:p>
        </p:txBody>
      </p:sp>
      <p:pic>
        <p:nvPicPr>
          <p:cNvPr id="7" name="Picture 6"/>
          <p:cNvPicPr>
            <a:picLocks noChangeAspect="1"/>
          </p:cNvPicPr>
          <p:nvPr/>
        </p:nvPicPr>
        <p:blipFill>
          <a:blip r:embed="rId4"/>
          <a:stretch>
            <a:fillRect/>
          </a:stretch>
        </p:blipFill>
        <p:spPr>
          <a:xfrm>
            <a:off x="2693441" y="1553770"/>
            <a:ext cx="4268814" cy="2440389"/>
          </a:xfrm>
          <a:prstGeom prst="rect">
            <a:avLst/>
          </a:prstGeom>
        </p:spPr>
      </p:pic>
      <p:pic>
        <p:nvPicPr>
          <p:cNvPr id="9" name="Picture 8"/>
          <p:cNvPicPr>
            <a:picLocks noChangeAspect="1"/>
          </p:cNvPicPr>
          <p:nvPr/>
        </p:nvPicPr>
        <p:blipFill>
          <a:blip r:embed="rId5"/>
          <a:stretch>
            <a:fillRect/>
          </a:stretch>
        </p:blipFill>
        <p:spPr>
          <a:xfrm>
            <a:off x="9366422" y="619979"/>
            <a:ext cx="2568592" cy="6048620"/>
          </a:xfrm>
          <a:prstGeom prst="rect">
            <a:avLst/>
          </a:prstGeom>
        </p:spPr>
      </p:pic>
      <p:sp>
        <p:nvSpPr>
          <p:cNvPr id="10" name="Oval 9"/>
          <p:cNvSpPr/>
          <p:nvPr/>
        </p:nvSpPr>
        <p:spPr>
          <a:xfrm>
            <a:off x="1614772" y="2100649"/>
            <a:ext cx="778476" cy="77847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4800" b="1" dirty="0"/>
              <a:t>1</a:t>
            </a:r>
            <a:endParaRPr lang="en-CA" b="1" dirty="0"/>
          </a:p>
        </p:txBody>
      </p:sp>
      <p:sp>
        <p:nvSpPr>
          <p:cNvPr id="12" name="Oval 11"/>
          <p:cNvSpPr/>
          <p:nvPr/>
        </p:nvSpPr>
        <p:spPr>
          <a:xfrm>
            <a:off x="1614772" y="5100954"/>
            <a:ext cx="778476" cy="77847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4800" b="1" dirty="0"/>
              <a:t>2</a:t>
            </a:r>
            <a:endParaRPr lang="en-CA" b="1" dirty="0"/>
          </a:p>
        </p:txBody>
      </p:sp>
      <p:sp>
        <p:nvSpPr>
          <p:cNvPr id="13" name="Oval 12"/>
          <p:cNvSpPr/>
          <p:nvPr/>
        </p:nvSpPr>
        <p:spPr>
          <a:xfrm>
            <a:off x="8443452" y="2100649"/>
            <a:ext cx="778476" cy="77847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4800" b="1" dirty="0"/>
              <a:t>3</a:t>
            </a:r>
            <a:endParaRPr lang="en-CA" b="1" dirty="0"/>
          </a:p>
        </p:txBody>
      </p:sp>
      <p:pic>
        <p:nvPicPr>
          <p:cNvPr id="14" name="Picture 6" descr="Kagg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186" y="4494588"/>
            <a:ext cx="1003295" cy="35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91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Defining R</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Picture 3"/>
          <p:cNvPicPr>
            <a:picLocks noChangeAspect="1"/>
          </p:cNvPicPr>
          <p:nvPr/>
        </p:nvPicPr>
        <p:blipFill>
          <a:blip r:embed="rId2"/>
          <a:stretch>
            <a:fillRect/>
          </a:stretch>
        </p:blipFill>
        <p:spPr>
          <a:xfrm>
            <a:off x="2109470" y="1840865"/>
            <a:ext cx="4762500" cy="3562350"/>
          </a:xfrm>
          <a:prstGeom prst="rect">
            <a:avLst/>
          </a:prstGeom>
        </p:spPr>
      </p:pic>
    </p:spTree>
    <p:extLst>
      <p:ext uri="{BB962C8B-B14F-4D97-AF65-F5344CB8AC3E}">
        <p14:creationId xmlns:p14="http://schemas.microsoft.com/office/powerpoint/2010/main" val="376787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What is R? Why is it popular? </a:t>
            </a:r>
          </a:p>
        </p:txBody>
      </p:sp>
      <p:sp>
        <p:nvSpPr>
          <p:cNvPr id="3" name="Content Placeholder 2"/>
          <p:cNvSpPr>
            <a:spLocks noGrp="1"/>
          </p:cNvSpPr>
          <p:nvPr>
            <p:ph idx="1"/>
          </p:nvPr>
        </p:nvSpPr>
        <p:spPr/>
        <p:txBody>
          <a:bodyPr>
            <a:normAutofit/>
          </a:bodyPr>
          <a:lstStyle/>
          <a:p>
            <a:pPr marL="0" indent="0">
              <a:buNone/>
            </a:pPr>
            <a:r>
              <a:rPr lang="en-CA" i="1" dirty="0">
                <a:latin typeface="+mj-lt"/>
              </a:rPr>
              <a:t>Open-source statistical functional programming language with some object-oriented capabilities</a:t>
            </a:r>
          </a:p>
          <a:p>
            <a:endParaRPr lang="en-CA" dirty="0">
              <a:latin typeface="+mj-lt"/>
            </a:endParaRPr>
          </a:p>
          <a:p>
            <a:endParaRPr lang="en-CA" dirty="0">
              <a:latin typeface="+mj-lt"/>
            </a:endParaRPr>
          </a:p>
        </p:txBody>
      </p:sp>
      <p:grpSp>
        <p:nvGrpSpPr>
          <p:cNvPr id="16" name="Group 15"/>
          <p:cNvGrpSpPr/>
          <p:nvPr/>
        </p:nvGrpSpPr>
        <p:grpSpPr>
          <a:xfrm>
            <a:off x="2599774" y="5090945"/>
            <a:ext cx="6478527" cy="1387595"/>
            <a:chOff x="3202996" y="5097403"/>
            <a:chExt cx="6478527" cy="1387595"/>
          </a:xfrm>
        </p:grpSpPr>
        <p:grpSp>
          <p:nvGrpSpPr>
            <p:cNvPr id="4" name="Group 3"/>
            <p:cNvGrpSpPr/>
            <p:nvPr/>
          </p:nvGrpSpPr>
          <p:grpSpPr>
            <a:xfrm>
              <a:off x="3202996" y="5097403"/>
              <a:ext cx="5970288" cy="1387595"/>
              <a:chOff x="609599" y="5419725"/>
              <a:chExt cx="5697806" cy="136183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351" y="5419725"/>
                <a:ext cx="2301322" cy="8514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5419725"/>
                <a:ext cx="1905000" cy="7048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165" y="5454988"/>
                <a:ext cx="1905000" cy="7048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030" y="6076705"/>
                <a:ext cx="1905000" cy="7048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1763" y="6076705"/>
                <a:ext cx="1905000" cy="70485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2405" y="6076705"/>
                <a:ext cx="1905000" cy="704850"/>
              </a:xfrm>
              <a:prstGeom prst="rect">
                <a:avLst/>
              </a:prstGeom>
            </p:spPr>
          </p:pic>
        </p:grpSp>
        <p:pic>
          <p:nvPicPr>
            <p:cNvPr id="12" name="Picture 11"/>
            <p:cNvPicPr>
              <a:picLocks noChangeAspect="1"/>
            </p:cNvPicPr>
            <p:nvPr/>
          </p:nvPicPr>
          <p:blipFill>
            <a:blip r:embed="rId9"/>
            <a:stretch>
              <a:fillRect/>
            </a:stretch>
          </p:blipFill>
          <p:spPr>
            <a:xfrm>
              <a:off x="8939531" y="5160206"/>
              <a:ext cx="741992" cy="741992"/>
            </a:xfrm>
            <a:prstGeom prst="rect">
              <a:avLst/>
            </a:prstGeom>
          </p:spPr>
        </p:pic>
      </p:grpSp>
      <p:pic>
        <p:nvPicPr>
          <p:cNvPr id="13" name="Picture 12"/>
          <p:cNvPicPr>
            <a:picLocks noChangeAspect="1"/>
          </p:cNvPicPr>
          <p:nvPr/>
        </p:nvPicPr>
        <p:blipFill>
          <a:blip r:embed="rId10"/>
          <a:stretch>
            <a:fillRect/>
          </a:stretch>
        </p:blipFill>
        <p:spPr>
          <a:xfrm>
            <a:off x="1782514" y="2548298"/>
            <a:ext cx="1809750" cy="1809750"/>
          </a:xfrm>
          <a:prstGeom prst="rect">
            <a:avLst/>
          </a:prstGeom>
        </p:spPr>
      </p:pic>
      <p:pic>
        <p:nvPicPr>
          <p:cNvPr id="14" name="Picture 13"/>
          <p:cNvPicPr>
            <a:picLocks noChangeAspect="1"/>
          </p:cNvPicPr>
          <p:nvPr/>
        </p:nvPicPr>
        <p:blipFill>
          <a:blip r:embed="rId11"/>
          <a:stretch>
            <a:fillRect/>
          </a:stretch>
        </p:blipFill>
        <p:spPr>
          <a:xfrm>
            <a:off x="4509946" y="2593856"/>
            <a:ext cx="2533650" cy="1809750"/>
          </a:xfrm>
          <a:prstGeom prst="rect">
            <a:avLst/>
          </a:prstGeom>
        </p:spPr>
      </p:pic>
      <p:pic>
        <p:nvPicPr>
          <p:cNvPr id="15" name="Picture 14"/>
          <p:cNvPicPr>
            <a:picLocks noChangeAspect="1"/>
          </p:cNvPicPr>
          <p:nvPr/>
        </p:nvPicPr>
        <p:blipFill>
          <a:blip r:embed="rId12"/>
          <a:stretch>
            <a:fillRect/>
          </a:stretch>
        </p:blipFill>
        <p:spPr>
          <a:xfrm>
            <a:off x="7961279" y="2552368"/>
            <a:ext cx="2857500" cy="1600200"/>
          </a:xfrm>
          <a:prstGeom prst="rect">
            <a:avLst/>
          </a:prstGeom>
        </p:spPr>
      </p:pic>
      <p:sp>
        <p:nvSpPr>
          <p:cNvPr id="11" name="Slide Number Placeholder 10"/>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91012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20099" y="6211669"/>
            <a:ext cx="7943852" cy="646331"/>
          </a:xfrm>
          <a:prstGeom prst="rect">
            <a:avLst/>
          </a:prstGeom>
        </p:spPr>
        <p:txBody>
          <a:bodyPr wrap="square">
            <a:spAutoFit/>
          </a:bodyPr>
          <a:lstStyle/>
          <a:p>
            <a:r>
              <a:rPr lang="en-CA" sz="1200" dirty="0">
                <a:hlinkClick r:id="rId2"/>
              </a:rPr>
              <a:t>http://blog.datacamp.com/statistical-language-wars-the-infograph/</a:t>
            </a:r>
            <a:endParaRPr lang="en-CA" sz="1200" dirty="0"/>
          </a:p>
          <a:p>
            <a:r>
              <a:rPr lang="en-US" sz="1200" dirty="0"/>
              <a:t>https://www.analyticsvidhya.com/blog/2017/09/sas-vs-vs-python-tool-learn/</a:t>
            </a:r>
          </a:p>
          <a:p>
            <a:r>
              <a:rPr lang="en-CA" sz="1200" dirty="0"/>
              <a:t>http://www.analyticsvidhya.com/blog/2014/03/sas-vs-vs-python-tool-learn/</a:t>
            </a:r>
          </a:p>
        </p:txBody>
      </p:sp>
      <p:graphicFrame>
        <p:nvGraphicFramePr>
          <p:cNvPr id="17" name="Table 16"/>
          <p:cNvGraphicFramePr>
            <a:graphicFrameLocks noGrp="1"/>
          </p:cNvGraphicFramePr>
          <p:nvPr>
            <p:extLst/>
          </p:nvPr>
        </p:nvGraphicFramePr>
        <p:xfrm>
          <a:off x="1804247" y="1549279"/>
          <a:ext cx="8534400" cy="3285776"/>
        </p:xfrm>
        <a:graphic>
          <a:graphicData uri="http://schemas.openxmlformats.org/drawingml/2006/table">
            <a:tbl>
              <a:tblPr firstRow="1">
                <a:tableStyleId>{5C22544A-7EE6-4342-B048-85BDC9FD1C3A}</a:tableStyleId>
              </a:tblPr>
              <a:tblGrid>
                <a:gridCol w="21336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gridCol w="2133600">
                  <a:extLst>
                    <a:ext uri="{9D8B030D-6E8A-4147-A177-3AD203B41FA5}">
                      <a16:colId xmlns:a16="http://schemas.microsoft.com/office/drawing/2014/main" xmlns="" val="20002"/>
                    </a:ext>
                  </a:extLst>
                </a:gridCol>
                <a:gridCol w="2133600">
                  <a:extLst>
                    <a:ext uri="{9D8B030D-6E8A-4147-A177-3AD203B41FA5}">
                      <a16:colId xmlns:a16="http://schemas.microsoft.com/office/drawing/2014/main" xmlns="" val="20003"/>
                    </a:ext>
                  </a:extLst>
                </a:gridCol>
              </a:tblGrid>
              <a:tr h="324861">
                <a:tc>
                  <a:txBody>
                    <a:bodyPr/>
                    <a:lstStyle/>
                    <a:p>
                      <a:endParaRPr lang="en-CA" dirty="0"/>
                    </a:p>
                  </a:txBody>
                  <a:tcPr/>
                </a:tc>
                <a:tc>
                  <a:txBody>
                    <a:bodyPr/>
                    <a:lstStyle/>
                    <a:p>
                      <a:r>
                        <a:rPr lang="en-CA" dirty="0"/>
                        <a:t>R</a:t>
                      </a:r>
                    </a:p>
                  </a:txBody>
                  <a:tcPr/>
                </a:tc>
                <a:tc>
                  <a:txBody>
                    <a:bodyPr/>
                    <a:lstStyle/>
                    <a:p>
                      <a:r>
                        <a:rPr lang="en-CA" dirty="0"/>
                        <a:t>Python</a:t>
                      </a:r>
                    </a:p>
                  </a:txBody>
                  <a:tcPr/>
                </a:tc>
                <a:tc>
                  <a:txBody>
                    <a:bodyPr/>
                    <a:lstStyle/>
                    <a:p>
                      <a:r>
                        <a:rPr lang="en-CA" dirty="0"/>
                        <a:t>SAS</a:t>
                      </a:r>
                    </a:p>
                  </a:txBody>
                  <a:tcPr/>
                </a:tc>
                <a:extLst>
                  <a:ext uri="{0D108BD9-81ED-4DB2-BD59-A6C34878D82A}">
                    <a16:rowId xmlns:a16="http://schemas.microsoft.com/office/drawing/2014/main" xmlns="" val="10000"/>
                  </a:ext>
                </a:extLst>
              </a:tr>
              <a:tr h="365002">
                <a:tc>
                  <a:txBody>
                    <a:bodyPr/>
                    <a:lstStyle/>
                    <a:p>
                      <a:r>
                        <a:rPr lang="en-CA" sz="1600" dirty="0">
                          <a:solidFill>
                            <a:schemeClr val="tx1"/>
                          </a:solidFill>
                        </a:rPr>
                        <a:t>GUI-Driven</a:t>
                      </a:r>
                    </a:p>
                  </a:txBody>
                  <a:tcPr/>
                </a:tc>
                <a:tc>
                  <a:txBody>
                    <a:bodyPr/>
                    <a:lstStyle/>
                    <a:p>
                      <a:r>
                        <a:rPr lang="en-CA" sz="1600" dirty="0">
                          <a:solidFill>
                            <a:schemeClr val="tx1"/>
                          </a:solidFill>
                        </a:rPr>
                        <a:t>No</a:t>
                      </a:r>
                    </a:p>
                  </a:txBody>
                  <a:tcPr/>
                </a:tc>
                <a:tc>
                  <a:txBody>
                    <a:bodyPr/>
                    <a:lstStyle/>
                    <a:p>
                      <a:r>
                        <a:rPr lang="en-CA" sz="1600" dirty="0">
                          <a:solidFill>
                            <a:schemeClr val="tx1"/>
                          </a:solidFill>
                        </a:rPr>
                        <a:t>No</a:t>
                      </a:r>
                    </a:p>
                  </a:txBody>
                  <a:tcPr/>
                </a:tc>
                <a:tc>
                  <a:txBody>
                    <a:bodyPr/>
                    <a:lstStyle/>
                    <a:p>
                      <a:r>
                        <a:rPr lang="en-CA" sz="1600" dirty="0">
                          <a:solidFill>
                            <a:schemeClr val="tx1"/>
                          </a:solidFill>
                        </a:rPr>
                        <a:t>Yes</a:t>
                      </a:r>
                    </a:p>
                  </a:txBody>
                  <a:tcPr>
                    <a:solidFill>
                      <a:schemeClr val="accent3"/>
                    </a:solidFill>
                  </a:tcPr>
                </a:tc>
                <a:extLst>
                  <a:ext uri="{0D108BD9-81ED-4DB2-BD59-A6C34878D82A}">
                    <a16:rowId xmlns:a16="http://schemas.microsoft.com/office/drawing/2014/main" xmlns="" val="10001"/>
                  </a:ext>
                </a:extLst>
              </a:tr>
              <a:tr h="365002">
                <a:tc>
                  <a:txBody>
                    <a:bodyPr/>
                    <a:lstStyle/>
                    <a:p>
                      <a:r>
                        <a:rPr lang="en-CA" sz="1600" dirty="0">
                          <a:solidFill>
                            <a:schemeClr val="tx1"/>
                          </a:solidFill>
                        </a:rPr>
                        <a:t>Community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extLst>
                  <a:ext uri="{0D108BD9-81ED-4DB2-BD59-A6C34878D82A}">
                    <a16:rowId xmlns:a16="http://schemas.microsoft.com/office/drawing/2014/main" xmlns="" val="10002"/>
                  </a:ext>
                </a:extLst>
              </a:tr>
              <a:tr h="365002">
                <a:tc>
                  <a:txBody>
                    <a:bodyPr/>
                    <a:lstStyle/>
                    <a:p>
                      <a:r>
                        <a:rPr lang="en-CA" sz="1600" dirty="0">
                          <a:solidFill>
                            <a:schemeClr val="tx1"/>
                          </a:solidFill>
                        </a:rPr>
                        <a:t>Extensibility</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extLst>
                  <a:ext uri="{0D108BD9-81ED-4DB2-BD59-A6C34878D82A}">
                    <a16:rowId xmlns:a16="http://schemas.microsoft.com/office/drawing/2014/main" xmlns="" val="10003"/>
                  </a:ext>
                </a:extLst>
              </a:tr>
              <a:tr h="365002">
                <a:tc>
                  <a:txBody>
                    <a:bodyPr/>
                    <a:lstStyle/>
                    <a:p>
                      <a:r>
                        <a:rPr lang="en-CA" sz="1600" dirty="0">
                          <a:solidFill>
                            <a:schemeClr val="tx1"/>
                          </a:solidFill>
                        </a:rPr>
                        <a:t>Price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p>
                  </a:txBody>
                  <a:tcPr>
                    <a:solidFill>
                      <a:schemeClr val="accent3"/>
                    </a:solidFill>
                  </a:tcPr>
                </a:tc>
                <a:extLst>
                  <a:ext uri="{0D108BD9-81ED-4DB2-BD59-A6C34878D82A}">
                    <a16:rowId xmlns:a16="http://schemas.microsoft.com/office/drawing/2014/main" xmlns="" val="10004"/>
                  </a:ext>
                </a:extLst>
              </a:tr>
              <a:tr h="365002">
                <a:tc>
                  <a:txBody>
                    <a:bodyPr/>
                    <a:lstStyle/>
                    <a:p>
                      <a:r>
                        <a:rPr lang="en-CA" sz="1600" dirty="0">
                          <a:solidFill>
                            <a:schemeClr val="tx1"/>
                          </a:solidFill>
                        </a:rPr>
                        <a:t>Best Background</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rPr>
                        <a:t>Stats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rPr>
                        <a:t>Comp </a:t>
                      </a:r>
                      <a:r>
                        <a:rPr lang="en-CA" sz="1600" dirty="0" err="1">
                          <a:solidFill>
                            <a:schemeClr val="tx1"/>
                          </a:solidFill>
                        </a:rPr>
                        <a:t>Sci</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Stats</a:t>
                      </a:r>
                    </a:p>
                  </a:txBody>
                  <a:tcPr/>
                </a:tc>
                <a:extLst>
                  <a:ext uri="{0D108BD9-81ED-4DB2-BD59-A6C34878D82A}">
                    <a16:rowId xmlns:a16="http://schemas.microsoft.com/office/drawing/2014/main" xmlns="" val="10005"/>
                  </a:ext>
                </a:extLst>
              </a:tr>
              <a:tr h="365002">
                <a:tc>
                  <a:txBody>
                    <a:bodyPr/>
                    <a:lstStyle/>
                    <a:p>
                      <a:r>
                        <a:rPr lang="en-CA" sz="1600" dirty="0">
                          <a:solidFill>
                            <a:schemeClr val="tx1"/>
                          </a:solidFill>
                        </a:rPr>
                        <a:t>Graphics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p>
                  </a:txBody>
                  <a:tcPr>
                    <a:solidFill>
                      <a:schemeClr val="accent3"/>
                    </a:solidFill>
                  </a:tcPr>
                </a:tc>
                <a:extLst>
                  <a:ext uri="{0D108BD9-81ED-4DB2-BD59-A6C34878D82A}">
                    <a16:rowId xmlns:a16="http://schemas.microsoft.com/office/drawing/2014/main" xmlns="" val="10006"/>
                  </a:ext>
                </a:extLst>
              </a:tr>
              <a:tr h="365002">
                <a:tc>
                  <a:txBody>
                    <a:bodyPr/>
                    <a:lstStyle/>
                    <a:p>
                      <a:r>
                        <a:rPr lang="en-CA" sz="1600" dirty="0">
                          <a:solidFill>
                            <a:schemeClr val="tx1"/>
                          </a:solidFill>
                        </a:rPr>
                        <a:t>Support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600" dirty="0">
                          <a:solidFill>
                            <a:schemeClr val="tx1"/>
                          </a:solidFill>
                          <a:sym typeface="Wingdings" panose="05000000000000000000" pitchFamily="2" charset="2"/>
                        </a:rPr>
                        <a:t></a:t>
                      </a:r>
                    </a:p>
                  </a:txBody>
                  <a:tcPr/>
                </a:tc>
                <a:extLst>
                  <a:ext uri="{0D108BD9-81ED-4DB2-BD59-A6C34878D82A}">
                    <a16:rowId xmlns:a16="http://schemas.microsoft.com/office/drawing/2014/main" xmlns="" val="10007"/>
                  </a:ext>
                </a:extLst>
              </a:tr>
              <a:tr h="365002">
                <a:tc>
                  <a:txBody>
                    <a:bodyPr/>
                    <a:lstStyle/>
                    <a:p>
                      <a:r>
                        <a:rPr lang="en-CA" sz="1600" dirty="0">
                          <a:solidFill>
                            <a:schemeClr val="tx1"/>
                          </a:solidFill>
                        </a:rPr>
                        <a:t>Enterprise Ready</a:t>
                      </a:r>
                    </a:p>
                  </a:txBody>
                  <a:tcPr/>
                </a:tc>
                <a:tc>
                  <a:txBody>
                    <a:bodyPr/>
                    <a:lstStyle/>
                    <a:p>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tc>
                  <a:txBody>
                    <a:bodyPr/>
                    <a:lstStyle/>
                    <a:p>
                      <a:r>
                        <a:rPr lang="en-CA" sz="1600" dirty="0">
                          <a:solidFill>
                            <a:schemeClr val="tx1"/>
                          </a:solidFill>
                          <a:sym typeface="Wingdings" panose="05000000000000000000" pitchFamily="2" charset="2"/>
                        </a:rPr>
                        <a:t></a:t>
                      </a:r>
                      <a:endParaRPr lang="en-CA" sz="1600" dirty="0">
                        <a:solidFill>
                          <a:schemeClr val="tx1"/>
                        </a:solidFill>
                      </a:endParaRPr>
                    </a:p>
                  </a:txBody>
                  <a:tcPr>
                    <a:solidFill>
                      <a:schemeClr val="accent3"/>
                    </a:solidFill>
                  </a:tcPr>
                </a:tc>
                <a:tc>
                  <a:txBody>
                    <a:bodyPr/>
                    <a:lstStyle/>
                    <a:p>
                      <a:r>
                        <a:rPr lang="en-CA" sz="1600" dirty="0">
                          <a:solidFill>
                            <a:schemeClr val="tx1"/>
                          </a:solidFill>
                          <a:sym typeface="Wingdings" panose="05000000000000000000" pitchFamily="2" charset="2"/>
                        </a:rPr>
                        <a:t></a:t>
                      </a:r>
                      <a:endParaRPr lang="en-CA" sz="1600" dirty="0">
                        <a:solidFill>
                          <a:schemeClr val="tx1"/>
                        </a:solidFill>
                      </a:endParaRPr>
                    </a:p>
                  </a:txBody>
                  <a:tcPr/>
                </a:tc>
                <a:extLst>
                  <a:ext uri="{0D108BD9-81ED-4DB2-BD59-A6C34878D82A}">
                    <a16:rowId xmlns:a16="http://schemas.microsoft.com/office/drawing/2014/main" xmlns="" val="10008"/>
                  </a:ext>
                </a:extLst>
              </a:tr>
            </a:tbl>
          </a:graphicData>
        </a:graphic>
      </p:graphicFrame>
      <p:pic>
        <p:nvPicPr>
          <p:cNvPr id="6" name="Picture 5"/>
          <p:cNvPicPr>
            <a:picLocks noChangeAspect="1"/>
          </p:cNvPicPr>
          <p:nvPr/>
        </p:nvPicPr>
        <p:blipFill>
          <a:blip r:embed="rId3"/>
          <a:stretch>
            <a:fillRect/>
          </a:stretch>
        </p:blipFill>
        <p:spPr>
          <a:xfrm>
            <a:off x="9532720" y="4835055"/>
            <a:ext cx="2354963" cy="1766222"/>
          </a:xfrm>
          <a:prstGeom prst="rect">
            <a:avLst/>
          </a:prstGeom>
          <a:noFill/>
          <a:ln w="34925">
            <a:solidFill>
              <a:schemeClr val="tx1"/>
            </a:solidFill>
          </a:ln>
          <a:effectLst>
            <a:outerShdw blurRad="50800" dist="38100" dir="2700000" algn="tl" rotWithShape="0">
              <a:prstClr val="black">
                <a:alpha val="40000"/>
              </a:prstClr>
            </a:outerShdw>
          </a:effectLst>
        </p:spPr>
      </p:pic>
      <p:sp>
        <p:nvSpPr>
          <p:cNvPr id="8" name="Title 1"/>
          <p:cNvSpPr>
            <a:spLocks noGrp="1"/>
          </p:cNvSpPr>
          <p:nvPr>
            <p:ph type="title"/>
          </p:nvPr>
        </p:nvSpPr>
        <p:spPr/>
        <p:txBody>
          <a:bodyPr>
            <a:normAutofit fontScale="90000"/>
          </a:bodyPr>
          <a:lstStyle/>
          <a:p>
            <a:r>
              <a:rPr lang="en-CA" dirty="0"/>
              <a:t>Contrasting Tools</a:t>
            </a:r>
          </a:p>
        </p:txBody>
      </p:sp>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83289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a:t>Rstudio</a:t>
            </a:r>
            <a:endParaRPr lang="en-CA"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Picture 3"/>
          <p:cNvPicPr>
            <a:picLocks noChangeAspect="1"/>
          </p:cNvPicPr>
          <p:nvPr/>
        </p:nvPicPr>
        <p:blipFill>
          <a:blip r:embed="rId2"/>
          <a:stretch>
            <a:fillRect/>
          </a:stretch>
        </p:blipFill>
        <p:spPr>
          <a:xfrm>
            <a:off x="2128520" y="1817190"/>
            <a:ext cx="3810000" cy="3810000"/>
          </a:xfrm>
          <a:prstGeom prst="rect">
            <a:avLst/>
          </a:prstGeom>
        </p:spPr>
      </p:pic>
      <p:cxnSp>
        <p:nvCxnSpPr>
          <p:cNvPr id="6" name="Straight Connector 5">
            <a:extLst>
              <a:ext uri="{FF2B5EF4-FFF2-40B4-BE49-F238E27FC236}">
                <a16:creationId xmlns:a16="http://schemas.microsoft.com/office/drawing/2014/main" xmlns="" id="{63C1AD3F-27A8-4CBE-A919-6C901CC76A81}"/>
              </a:ext>
            </a:extLst>
          </p:cNvPr>
          <p:cNvCxnSpPr/>
          <p:nvPr/>
        </p:nvCxnSpPr>
        <p:spPr>
          <a:xfrm>
            <a:off x="2572279" y="5036695"/>
            <a:ext cx="1445085" cy="374754"/>
          </a:xfrm>
          <a:prstGeom prst="line">
            <a:avLst/>
          </a:prstGeom>
          <a:ln w="88900"/>
        </p:spPr>
        <p:style>
          <a:lnRef idx="3">
            <a:schemeClr val="accent4"/>
          </a:lnRef>
          <a:fillRef idx="0">
            <a:schemeClr val="accent4"/>
          </a:fillRef>
          <a:effectRef idx="2">
            <a:schemeClr val="accent4"/>
          </a:effectRef>
          <a:fontRef idx="minor">
            <a:schemeClr val="tx1"/>
          </a:fontRef>
        </p:style>
      </p:cxnSp>
      <p:cxnSp>
        <p:nvCxnSpPr>
          <p:cNvPr id="7" name="Straight Connector 6">
            <a:extLst>
              <a:ext uri="{FF2B5EF4-FFF2-40B4-BE49-F238E27FC236}">
                <a16:creationId xmlns:a16="http://schemas.microsoft.com/office/drawing/2014/main" xmlns="" id="{8357B9C8-0D45-407C-9EE6-9F557CB90912}"/>
              </a:ext>
            </a:extLst>
          </p:cNvPr>
          <p:cNvCxnSpPr>
            <a:cxnSpLocks/>
          </p:cNvCxnSpPr>
          <p:nvPr/>
        </p:nvCxnSpPr>
        <p:spPr>
          <a:xfrm flipV="1">
            <a:off x="2698230" y="5189095"/>
            <a:ext cx="1319134" cy="222354"/>
          </a:xfrm>
          <a:prstGeom prst="line">
            <a:avLst/>
          </a:prstGeom>
          <a:ln w="8890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10065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R Studio</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11" name="Picture 10"/>
          <p:cNvPicPr>
            <a:picLocks noChangeAspect="1"/>
          </p:cNvPicPr>
          <p:nvPr/>
        </p:nvPicPr>
        <p:blipFill>
          <a:blip r:embed="rId3"/>
          <a:stretch>
            <a:fillRect/>
          </a:stretch>
        </p:blipFill>
        <p:spPr>
          <a:xfrm>
            <a:off x="2398632" y="947369"/>
            <a:ext cx="10063444" cy="5660687"/>
          </a:xfrm>
          <a:prstGeom prst="rect">
            <a:avLst/>
          </a:prstGeom>
        </p:spPr>
      </p:pic>
    </p:spTree>
    <p:extLst>
      <p:ext uri="{BB962C8B-B14F-4D97-AF65-F5344CB8AC3E}">
        <p14:creationId xmlns:p14="http://schemas.microsoft.com/office/powerpoint/2010/main" val="285659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Scripts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 name="Picture 3"/>
          <p:cNvPicPr>
            <a:picLocks noChangeAspect="1"/>
          </p:cNvPicPr>
          <p:nvPr/>
        </p:nvPicPr>
        <p:blipFill>
          <a:blip r:embed="rId4"/>
          <a:stretch>
            <a:fillRect/>
          </a:stretch>
        </p:blipFill>
        <p:spPr>
          <a:xfrm>
            <a:off x="2145619" y="947369"/>
            <a:ext cx="10172594" cy="5722084"/>
          </a:xfrm>
          <a:prstGeom prst="rect">
            <a:avLst/>
          </a:prstGeom>
        </p:spPr>
      </p:pic>
      <p:sp>
        <p:nvSpPr>
          <p:cNvPr id="5" name="Rectangle 4"/>
          <p:cNvSpPr/>
          <p:nvPr/>
        </p:nvSpPr>
        <p:spPr>
          <a:xfrm>
            <a:off x="2145619" y="1516284"/>
            <a:ext cx="5586270" cy="281264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875152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Console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Picture 3"/>
          <p:cNvPicPr>
            <a:picLocks noChangeAspect="1"/>
          </p:cNvPicPr>
          <p:nvPr/>
        </p:nvPicPr>
        <p:blipFill>
          <a:blip r:embed="rId4"/>
          <a:stretch>
            <a:fillRect/>
          </a:stretch>
        </p:blipFill>
        <p:spPr>
          <a:xfrm>
            <a:off x="2145619" y="947369"/>
            <a:ext cx="10172594" cy="5722084"/>
          </a:xfrm>
          <a:prstGeom prst="rect">
            <a:avLst/>
          </a:prstGeom>
        </p:spPr>
      </p:pic>
      <p:sp>
        <p:nvSpPr>
          <p:cNvPr id="5" name="Rectangle 4"/>
          <p:cNvSpPr/>
          <p:nvPr/>
        </p:nvSpPr>
        <p:spPr>
          <a:xfrm>
            <a:off x="2145619" y="4132162"/>
            <a:ext cx="5493672" cy="216446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838784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Environment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Picture 3"/>
          <p:cNvPicPr>
            <a:picLocks noChangeAspect="1"/>
          </p:cNvPicPr>
          <p:nvPr/>
        </p:nvPicPr>
        <p:blipFill>
          <a:blip r:embed="rId4"/>
          <a:stretch>
            <a:fillRect/>
          </a:stretch>
        </p:blipFill>
        <p:spPr>
          <a:xfrm>
            <a:off x="2145619" y="947369"/>
            <a:ext cx="10172594" cy="5722084"/>
          </a:xfrm>
          <a:prstGeom prst="rect">
            <a:avLst/>
          </a:prstGeom>
        </p:spPr>
      </p:pic>
      <p:sp>
        <p:nvSpPr>
          <p:cNvPr id="6" name="Rectangle 5"/>
          <p:cNvSpPr/>
          <p:nvPr/>
        </p:nvSpPr>
        <p:spPr>
          <a:xfrm>
            <a:off x="7639291" y="1344592"/>
            <a:ext cx="4678922" cy="20004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807701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Files/Plots/Help</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Picture 3"/>
          <p:cNvPicPr>
            <a:picLocks noChangeAspect="1"/>
          </p:cNvPicPr>
          <p:nvPr/>
        </p:nvPicPr>
        <p:blipFill>
          <a:blip r:embed="rId4"/>
          <a:stretch>
            <a:fillRect/>
          </a:stretch>
        </p:blipFill>
        <p:spPr>
          <a:xfrm>
            <a:off x="2145619" y="947369"/>
            <a:ext cx="10172594" cy="5722084"/>
          </a:xfrm>
          <a:prstGeom prst="rect">
            <a:avLst/>
          </a:prstGeom>
        </p:spPr>
      </p:pic>
      <p:sp>
        <p:nvSpPr>
          <p:cNvPr id="7" name="Rectangle 6"/>
          <p:cNvSpPr/>
          <p:nvPr/>
        </p:nvSpPr>
        <p:spPr>
          <a:xfrm>
            <a:off x="7639291" y="3206187"/>
            <a:ext cx="4678922" cy="30981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ustDataLst>
      <p:tags r:id="rId1"/>
    </p:custDataLst>
    <p:extLst>
      <p:ext uri="{BB962C8B-B14F-4D97-AF65-F5344CB8AC3E}">
        <p14:creationId xmlns:p14="http://schemas.microsoft.com/office/powerpoint/2010/main" val="2174503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 Journey</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87630748"/>
              </p:ext>
            </p:extLst>
          </p:nvPr>
        </p:nvGraphicFramePr>
        <p:xfrm>
          <a:off x="1484313" y="1309688"/>
          <a:ext cx="10018712" cy="4354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49815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D986C9-91A4-4DFA-8997-58E237FA135B}"/>
              </a:ext>
            </a:extLst>
          </p:cNvPr>
          <p:cNvSpPr>
            <a:spLocks noGrp="1"/>
          </p:cNvSpPr>
          <p:nvPr>
            <p:ph type="title"/>
          </p:nvPr>
        </p:nvSpPr>
        <p:spPr/>
        <p:txBody>
          <a:bodyPr>
            <a:normAutofit fontScale="90000"/>
          </a:bodyPr>
          <a:lstStyle/>
          <a:p>
            <a:r>
              <a:rPr lang="en-US" dirty="0"/>
              <a:t>Keyboard Shortcuts</a:t>
            </a:r>
          </a:p>
        </p:txBody>
      </p:sp>
      <p:sp>
        <p:nvSpPr>
          <p:cNvPr id="3" name="Content Placeholder 2">
            <a:extLst>
              <a:ext uri="{FF2B5EF4-FFF2-40B4-BE49-F238E27FC236}">
                <a16:creationId xmlns:a16="http://schemas.microsoft.com/office/drawing/2014/main" xmlns="" id="{4208AA3D-8BB1-46D9-8B50-CE256F13E069}"/>
              </a:ext>
            </a:extLst>
          </p:cNvPr>
          <p:cNvSpPr>
            <a:spLocks noGrp="1"/>
          </p:cNvSpPr>
          <p:nvPr>
            <p:ph idx="1"/>
          </p:nvPr>
        </p:nvSpPr>
        <p:spPr>
          <a:xfrm>
            <a:off x="1484310" y="1436915"/>
            <a:ext cx="10619706" cy="4354286"/>
          </a:xfrm>
        </p:spPr>
        <p:txBody>
          <a:bodyPr/>
          <a:lstStyle/>
          <a:p>
            <a:pPr marL="0" indent="0">
              <a:buNone/>
            </a:pPr>
            <a:r>
              <a:rPr lang="en-US" dirty="0">
                <a:hlinkClick r:id="rId2"/>
              </a:rPr>
              <a:t>https://support.rstudio.com/hc/en-us/articles/200711853-Keyboard-Shortcuts</a:t>
            </a:r>
            <a:endParaRPr lang="en-US" dirty="0"/>
          </a:p>
          <a:p>
            <a:endParaRPr lang="en-US" dirty="0"/>
          </a:p>
          <a:p>
            <a:pPr marL="0" indent="0">
              <a:buNone/>
            </a:pPr>
            <a:r>
              <a:rPr lang="en-US" dirty="0"/>
              <a:t>Most important shortcut:</a:t>
            </a:r>
          </a:p>
          <a:p>
            <a:pPr lvl="1"/>
            <a:endParaRPr lang="en-US" dirty="0"/>
          </a:p>
        </p:txBody>
      </p:sp>
      <p:sp>
        <p:nvSpPr>
          <p:cNvPr id="4" name="Slide Number Placeholder 3">
            <a:extLst>
              <a:ext uri="{FF2B5EF4-FFF2-40B4-BE49-F238E27FC236}">
                <a16:creationId xmlns:a16="http://schemas.microsoft.com/office/drawing/2014/main" xmlns="" id="{0E0E2B7B-6BE7-4D21-A685-567FA1E3EAC1}"/>
              </a:ext>
            </a:extLst>
          </p:cNvPr>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5" name="Table 4">
            <a:extLst>
              <a:ext uri="{FF2B5EF4-FFF2-40B4-BE49-F238E27FC236}">
                <a16:creationId xmlns:a16="http://schemas.microsoft.com/office/drawing/2014/main" xmlns="" id="{AD9F2C06-C927-418D-BFA3-A5C7BB7C967A}"/>
              </a:ext>
            </a:extLst>
          </p:cNvPr>
          <p:cNvGraphicFramePr>
            <a:graphicFrameLocks noGrp="1"/>
          </p:cNvGraphicFramePr>
          <p:nvPr>
            <p:extLst>
              <p:ext uri="{D42A27DB-BD31-4B8C-83A1-F6EECF244321}">
                <p14:modId xmlns:p14="http://schemas.microsoft.com/office/powerpoint/2010/main" val="3349215978"/>
              </p:ext>
            </p:extLst>
          </p:nvPr>
        </p:nvGraphicFramePr>
        <p:xfrm>
          <a:off x="1484309" y="3716282"/>
          <a:ext cx="10018713" cy="365760"/>
        </p:xfrm>
        <a:graphic>
          <a:graphicData uri="http://schemas.openxmlformats.org/drawingml/2006/table">
            <a:tbl>
              <a:tblPr/>
              <a:tblGrid>
                <a:gridCol w="3339571">
                  <a:extLst>
                    <a:ext uri="{9D8B030D-6E8A-4147-A177-3AD203B41FA5}">
                      <a16:colId xmlns:a16="http://schemas.microsoft.com/office/drawing/2014/main" xmlns="" val="4277956375"/>
                    </a:ext>
                  </a:extLst>
                </a:gridCol>
                <a:gridCol w="3339571">
                  <a:extLst>
                    <a:ext uri="{9D8B030D-6E8A-4147-A177-3AD203B41FA5}">
                      <a16:colId xmlns:a16="http://schemas.microsoft.com/office/drawing/2014/main" xmlns="" val="1146554023"/>
                    </a:ext>
                  </a:extLst>
                </a:gridCol>
                <a:gridCol w="3339571">
                  <a:extLst>
                    <a:ext uri="{9D8B030D-6E8A-4147-A177-3AD203B41FA5}">
                      <a16:colId xmlns:a16="http://schemas.microsoft.com/office/drawing/2014/main" xmlns="" val="1378430773"/>
                    </a:ext>
                  </a:extLst>
                </a:gridCol>
              </a:tblGrid>
              <a:tr h="365760">
                <a:tc>
                  <a:txBody>
                    <a:bodyPr/>
                    <a:lstStyle/>
                    <a:p>
                      <a:r>
                        <a:rPr lang="en-US" sz="1800" dirty="0">
                          <a:effectLst/>
                        </a:rPr>
                        <a:t>Run current line/selection</a:t>
                      </a:r>
                    </a:p>
                  </a:txBody>
                  <a:tcPr anchor="ctr">
                    <a:lnL>
                      <a:noFill/>
                    </a:lnL>
                    <a:lnR>
                      <a:noFill/>
                    </a:lnR>
                    <a:lnT>
                      <a:noFill/>
                    </a:lnT>
                    <a:lnB>
                      <a:noFill/>
                    </a:lnB>
                    <a:solidFill>
                      <a:srgbClr val="FFFFFF"/>
                    </a:solidFill>
                  </a:tcPr>
                </a:tc>
                <a:tc>
                  <a:txBody>
                    <a:bodyPr/>
                    <a:lstStyle/>
                    <a:p>
                      <a:r>
                        <a:rPr lang="en-US" sz="1800">
                          <a:effectLst/>
                        </a:rPr>
                        <a:t>Ctrl+Enter</a:t>
                      </a:r>
                    </a:p>
                  </a:txBody>
                  <a:tcPr anchor="ctr">
                    <a:lnL>
                      <a:noFill/>
                    </a:lnL>
                    <a:lnR>
                      <a:noFill/>
                    </a:lnR>
                    <a:lnT>
                      <a:noFill/>
                    </a:lnT>
                    <a:lnB>
                      <a:noFill/>
                    </a:lnB>
                    <a:solidFill>
                      <a:srgbClr val="FFFFFF"/>
                    </a:solidFill>
                  </a:tcPr>
                </a:tc>
                <a:tc>
                  <a:txBody>
                    <a:bodyPr/>
                    <a:lstStyle/>
                    <a:p>
                      <a:r>
                        <a:rPr lang="en-US" sz="1800" dirty="0" err="1">
                          <a:effectLst/>
                        </a:rPr>
                        <a:t>Command+Enter</a:t>
                      </a:r>
                      <a:endParaRPr lang="en-US" sz="18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xmlns="" val="1156426029"/>
                  </a:ext>
                </a:extLst>
              </a:tr>
            </a:tbl>
          </a:graphicData>
        </a:graphic>
      </p:graphicFrame>
    </p:spTree>
    <p:extLst>
      <p:ext uri="{BB962C8B-B14F-4D97-AF65-F5344CB8AC3E}">
        <p14:creationId xmlns:p14="http://schemas.microsoft.com/office/powerpoint/2010/main" val="4289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Packages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026" name="Picture 2" descr="http://vignette2.wikia.nocookie.net/glee/images/3/3e/Drooling_homer.gif/revision/latest?cb=20121116203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580" y="1348380"/>
            <a:ext cx="299085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42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56F204C-B5F2-4591-90F8-F06281BF1E47}"/>
              </a:ext>
            </a:extLst>
          </p:cNvPr>
          <p:cNvPicPr>
            <a:picLocks noChangeAspect="1"/>
          </p:cNvPicPr>
          <p:nvPr/>
        </p:nvPicPr>
        <p:blipFill>
          <a:blip r:embed="rId2"/>
          <a:stretch>
            <a:fillRect/>
          </a:stretch>
        </p:blipFill>
        <p:spPr>
          <a:xfrm>
            <a:off x="5771329" y="1256433"/>
            <a:ext cx="6145087" cy="4639541"/>
          </a:xfrm>
          <a:prstGeom prst="rect">
            <a:avLst/>
          </a:prstGeom>
        </p:spPr>
      </p:pic>
      <p:sp>
        <p:nvSpPr>
          <p:cNvPr id="2" name="Title 1"/>
          <p:cNvSpPr>
            <a:spLocks noGrp="1"/>
          </p:cNvSpPr>
          <p:nvPr>
            <p:ph type="title"/>
          </p:nvPr>
        </p:nvSpPr>
        <p:spPr/>
        <p:txBody>
          <a:bodyPr>
            <a:normAutofit fontScale="90000"/>
          </a:bodyPr>
          <a:lstStyle/>
          <a:p>
            <a:r>
              <a:rPr lang="en-CA" dirty="0"/>
              <a:t>Packages – Your </a:t>
            </a:r>
            <a:r>
              <a:rPr lang="en-CA" dirty="0" err="1"/>
              <a:t>AppStore</a:t>
            </a:r>
            <a:r>
              <a:rPr lang="en-CA" dirty="0"/>
              <a:t> for Analytics</a:t>
            </a:r>
          </a:p>
        </p:txBody>
      </p:sp>
      <p:sp>
        <p:nvSpPr>
          <p:cNvPr id="3" name="Content Placeholder 2"/>
          <p:cNvSpPr>
            <a:spLocks noGrp="1"/>
          </p:cNvSpPr>
          <p:nvPr>
            <p:ph idx="1"/>
          </p:nvPr>
        </p:nvSpPr>
        <p:spPr>
          <a:xfrm>
            <a:off x="1132610" y="3803072"/>
            <a:ext cx="4718716" cy="1769919"/>
          </a:xfrm>
        </p:spPr>
        <p:txBody>
          <a:bodyPr>
            <a:normAutofit fontScale="70000" lnSpcReduction="20000"/>
          </a:bodyPr>
          <a:lstStyle/>
          <a:p>
            <a:pPr marL="0" indent="0">
              <a:buNone/>
            </a:pPr>
            <a:r>
              <a:rPr lang="en-CA" dirty="0">
                <a:latin typeface="+mj-lt"/>
              </a:rPr>
              <a:t>Examples of Packages Updated/Launched Apr 21/16</a:t>
            </a:r>
          </a:p>
          <a:p>
            <a:r>
              <a:rPr lang="en-CA" sz="2100" i="1" dirty="0">
                <a:latin typeface="+mj-lt"/>
              </a:rPr>
              <a:t>Statistical Toolbox for Radiometric Geochronology</a:t>
            </a:r>
          </a:p>
          <a:p>
            <a:r>
              <a:rPr lang="en-CA" sz="2100" i="1" dirty="0">
                <a:latin typeface="+mj-lt"/>
              </a:rPr>
              <a:t>Tools for Interacting with '</a:t>
            </a:r>
            <a:r>
              <a:rPr lang="en-CA" sz="2100" i="1" dirty="0" err="1">
                <a:latin typeface="+mj-lt"/>
              </a:rPr>
              <a:t>PostgreSQL</a:t>
            </a:r>
            <a:r>
              <a:rPr lang="en-CA" sz="2100" i="1" dirty="0">
                <a:latin typeface="+mj-lt"/>
              </a:rPr>
              <a:t>' / '</a:t>
            </a:r>
            <a:r>
              <a:rPr lang="en-CA" sz="2100" i="1" dirty="0" err="1">
                <a:latin typeface="+mj-lt"/>
              </a:rPr>
              <a:t>PostGIS</a:t>
            </a:r>
            <a:r>
              <a:rPr lang="en-CA" sz="2100" i="1" dirty="0">
                <a:latin typeface="+mj-lt"/>
              </a:rPr>
              <a:t>' Databases</a:t>
            </a:r>
          </a:p>
          <a:p>
            <a:r>
              <a:rPr lang="en-CA" sz="2100" i="1" dirty="0">
                <a:latin typeface="+mj-lt"/>
              </a:rPr>
              <a:t>Emoji Fonts for using in R</a:t>
            </a:r>
          </a:p>
          <a:p>
            <a:endParaRPr lang="en-CA" dirty="0">
              <a:latin typeface="+mj-lt"/>
            </a:endParaRPr>
          </a:p>
          <a:p>
            <a:endParaRPr lang="en-CA" dirty="0">
              <a:latin typeface="+mj-lt"/>
            </a:endParaRPr>
          </a:p>
        </p:txBody>
      </p:sp>
      <p:pic>
        <p:nvPicPr>
          <p:cNvPr id="5" name="Picture 4"/>
          <p:cNvPicPr>
            <a:picLocks noChangeAspect="1"/>
          </p:cNvPicPr>
          <p:nvPr/>
        </p:nvPicPr>
        <p:blipFill>
          <a:blip r:embed="rId3"/>
          <a:stretch>
            <a:fillRect/>
          </a:stretch>
        </p:blipFill>
        <p:spPr>
          <a:xfrm>
            <a:off x="1264561" y="1931207"/>
            <a:ext cx="4454814" cy="1515794"/>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7411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414806" y="1335463"/>
            <a:ext cx="3098186"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normAutofit fontScale="90000"/>
          </a:bodyPr>
          <a:lstStyle/>
          <a:p>
            <a:r>
              <a:rPr lang="en-CA" dirty="0"/>
              <a:t>Packages by Key Areas</a:t>
            </a:r>
          </a:p>
        </p:txBody>
      </p:sp>
      <p:pic>
        <p:nvPicPr>
          <p:cNvPr id="3" name="Picture 2"/>
          <p:cNvPicPr>
            <a:picLocks noChangeAspect="1"/>
          </p:cNvPicPr>
          <p:nvPr/>
        </p:nvPicPr>
        <p:blipFill>
          <a:blip r:embed="rId3"/>
          <a:stretch>
            <a:fillRect/>
          </a:stretch>
        </p:blipFill>
        <p:spPr>
          <a:xfrm>
            <a:off x="2437261" y="1501672"/>
            <a:ext cx="1053275" cy="1053275"/>
          </a:xfrm>
          <a:prstGeom prst="rect">
            <a:avLst/>
          </a:prstGeom>
        </p:spPr>
      </p:pic>
      <p:pic>
        <p:nvPicPr>
          <p:cNvPr id="4" name="Picture 3"/>
          <p:cNvPicPr>
            <a:picLocks noChangeAspect="1"/>
          </p:cNvPicPr>
          <p:nvPr/>
        </p:nvPicPr>
        <p:blipFill>
          <a:blip r:embed="rId4"/>
          <a:stretch>
            <a:fillRect/>
          </a:stretch>
        </p:blipFill>
        <p:spPr>
          <a:xfrm>
            <a:off x="5469716" y="1429626"/>
            <a:ext cx="1227011" cy="1227011"/>
          </a:xfrm>
          <a:prstGeom prst="rect">
            <a:avLst/>
          </a:prstGeom>
        </p:spPr>
      </p:pic>
      <p:sp>
        <p:nvSpPr>
          <p:cNvPr id="7" name="Rectangle 6"/>
          <p:cNvSpPr/>
          <p:nvPr/>
        </p:nvSpPr>
        <p:spPr>
          <a:xfrm>
            <a:off x="4835604" y="2758592"/>
            <a:ext cx="2495235" cy="646331"/>
          </a:xfrm>
          <a:prstGeom prst="rect">
            <a:avLst/>
          </a:prstGeom>
        </p:spPr>
        <p:txBody>
          <a:bodyPr wrap="none">
            <a:spAutoFit/>
          </a:bodyPr>
          <a:lstStyle/>
          <a:p>
            <a:r>
              <a:rPr lang="en-CA" sz="1200" dirty="0" err="1"/>
              <a:t>lubridate</a:t>
            </a:r>
            <a:r>
              <a:rPr lang="en-CA" sz="1200" dirty="0"/>
              <a:t> – easy data manipulation</a:t>
            </a:r>
          </a:p>
          <a:p>
            <a:r>
              <a:rPr lang="en-CA" sz="1200" dirty="0"/>
              <a:t>forecast – ARIMA and </a:t>
            </a:r>
            <a:r>
              <a:rPr lang="en-CA" sz="1200" dirty="0" err="1"/>
              <a:t>exp</a:t>
            </a:r>
            <a:r>
              <a:rPr lang="en-CA" sz="1200" dirty="0"/>
              <a:t> smoothing</a:t>
            </a:r>
          </a:p>
          <a:p>
            <a:endParaRPr lang="en-CA" sz="1200" dirty="0"/>
          </a:p>
        </p:txBody>
      </p:sp>
      <p:pic>
        <p:nvPicPr>
          <p:cNvPr id="8" name="Picture 7"/>
          <p:cNvPicPr>
            <a:picLocks noChangeAspect="1"/>
          </p:cNvPicPr>
          <p:nvPr/>
        </p:nvPicPr>
        <p:blipFill>
          <a:blip r:embed="rId5"/>
          <a:stretch>
            <a:fillRect/>
          </a:stretch>
        </p:blipFill>
        <p:spPr>
          <a:xfrm>
            <a:off x="8258440" y="1519593"/>
            <a:ext cx="1830834" cy="1137044"/>
          </a:xfrm>
          <a:prstGeom prst="rect">
            <a:avLst/>
          </a:prstGeom>
        </p:spPr>
      </p:pic>
      <p:sp>
        <p:nvSpPr>
          <p:cNvPr id="9" name="Rectangle 8"/>
          <p:cNvSpPr/>
          <p:nvPr/>
        </p:nvSpPr>
        <p:spPr>
          <a:xfrm>
            <a:off x="7766184" y="2758592"/>
            <a:ext cx="2766976" cy="830997"/>
          </a:xfrm>
          <a:prstGeom prst="rect">
            <a:avLst/>
          </a:prstGeom>
        </p:spPr>
        <p:txBody>
          <a:bodyPr wrap="none">
            <a:spAutoFit/>
          </a:bodyPr>
          <a:lstStyle/>
          <a:p>
            <a:r>
              <a:rPr lang="en-CA" sz="1200" dirty="0"/>
              <a:t>caret – predictive modeling meta package</a:t>
            </a:r>
          </a:p>
          <a:p>
            <a:r>
              <a:rPr lang="en-CA" sz="1200" dirty="0"/>
              <a:t>tm – text mining package</a:t>
            </a:r>
          </a:p>
          <a:p>
            <a:r>
              <a:rPr lang="en-CA" sz="1200" dirty="0" err="1"/>
              <a:t>arules</a:t>
            </a:r>
            <a:r>
              <a:rPr lang="en-CA" sz="1200" dirty="0"/>
              <a:t> – association rules (market basket)</a:t>
            </a:r>
          </a:p>
          <a:p>
            <a:r>
              <a:rPr lang="en-CA" sz="1200" dirty="0" err="1"/>
              <a:t>xgboost</a:t>
            </a:r>
            <a:r>
              <a:rPr lang="en-CA" sz="1200" dirty="0"/>
              <a:t> – </a:t>
            </a:r>
            <a:r>
              <a:rPr lang="en-CA" sz="1200" dirty="0" err="1"/>
              <a:t>gbm</a:t>
            </a:r>
            <a:r>
              <a:rPr lang="en-CA" sz="1200" dirty="0"/>
              <a:t> Orange</a:t>
            </a:r>
          </a:p>
        </p:txBody>
      </p:sp>
      <p:sp>
        <p:nvSpPr>
          <p:cNvPr id="10" name="Rectangle 9"/>
          <p:cNvSpPr/>
          <p:nvPr/>
        </p:nvSpPr>
        <p:spPr>
          <a:xfrm>
            <a:off x="1543556" y="2758592"/>
            <a:ext cx="2829236" cy="830997"/>
          </a:xfrm>
          <a:prstGeom prst="rect">
            <a:avLst/>
          </a:prstGeom>
        </p:spPr>
        <p:txBody>
          <a:bodyPr wrap="none">
            <a:spAutoFit/>
          </a:bodyPr>
          <a:lstStyle/>
          <a:p>
            <a:r>
              <a:rPr lang="en-CA" sz="1200" dirty="0"/>
              <a:t>parallel – running operations in parallel</a:t>
            </a:r>
          </a:p>
          <a:p>
            <a:r>
              <a:rPr lang="en-CA" sz="1200" dirty="0" err="1"/>
              <a:t>data.table</a:t>
            </a:r>
            <a:r>
              <a:rPr lang="en-CA" sz="1200" dirty="0"/>
              <a:t> – package for faster tables</a:t>
            </a:r>
          </a:p>
          <a:p>
            <a:r>
              <a:rPr lang="en-CA" sz="1200" dirty="0" err="1"/>
              <a:t>bigmemory</a:t>
            </a:r>
            <a:r>
              <a:rPr lang="en-CA" sz="1200" dirty="0"/>
              <a:t> – solution to massive matrices</a:t>
            </a:r>
          </a:p>
          <a:p>
            <a:r>
              <a:rPr lang="en-CA" sz="1200" dirty="0" err="1"/>
              <a:t>sparkr</a:t>
            </a:r>
            <a:r>
              <a:rPr lang="en-CA" sz="1200" dirty="0"/>
              <a:t> – integration with spark clusters</a:t>
            </a:r>
          </a:p>
        </p:txBody>
      </p:sp>
      <p:pic>
        <p:nvPicPr>
          <p:cNvPr id="11" name="Picture 10"/>
          <p:cNvPicPr>
            <a:picLocks noChangeAspect="1"/>
          </p:cNvPicPr>
          <p:nvPr/>
        </p:nvPicPr>
        <p:blipFill>
          <a:blip r:embed="rId6"/>
          <a:stretch>
            <a:fillRect/>
          </a:stretch>
        </p:blipFill>
        <p:spPr>
          <a:xfrm>
            <a:off x="2308057" y="3711595"/>
            <a:ext cx="1311682" cy="1282790"/>
          </a:xfrm>
          <a:prstGeom prst="rect">
            <a:avLst/>
          </a:prstGeom>
        </p:spPr>
      </p:pic>
      <p:sp>
        <p:nvSpPr>
          <p:cNvPr id="12" name="Rectangle 11"/>
          <p:cNvSpPr/>
          <p:nvPr/>
        </p:nvSpPr>
        <p:spPr>
          <a:xfrm>
            <a:off x="1615279" y="4849247"/>
            <a:ext cx="2967218" cy="830997"/>
          </a:xfrm>
          <a:prstGeom prst="rect">
            <a:avLst/>
          </a:prstGeom>
        </p:spPr>
        <p:txBody>
          <a:bodyPr wrap="square">
            <a:spAutoFit/>
          </a:bodyPr>
          <a:lstStyle/>
          <a:p>
            <a:r>
              <a:rPr lang="en-CA" sz="1200" dirty="0" err="1"/>
              <a:t>dplyr</a:t>
            </a:r>
            <a:r>
              <a:rPr lang="en-CA" sz="1200" dirty="0"/>
              <a:t> – very good data manipulation</a:t>
            </a:r>
          </a:p>
          <a:p>
            <a:r>
              <a:rPr lang="en-CA" sz="1200" dirty="0" err="1"/>
              <a:t>stringr</a:t>
            </a:r>
            <a:r>
              <a:rPr lang="en-CA" sz="1200" dirty="0"/>
              <a:t> – better string manipulation</a:t>
            </a:r>
          </a:p>
          <a:p>
            <a:r>
              <a:rPr lang="en-CA" sz="1200" dirty="0"/>
              <a:t>reshape – </a:t>
            </a:r>
            <a:r>
              <a:rPr lang="en-CA" sz="1200" dirty="0" err="1"/>
              <a:t>pivotable</a:t>
            </a:r>
            <a:r>
              <a:rPr lang="en-CA" sz="1200" dirty="0"/>
              <a:t> like analysis capabilities</a:t>
            </a:r>
          </a:p>
          <a:p>
            <a:endParaRPr lang="en-CA" sz="1200" dirty="0"/>
          </a:p>
        </p:txBody>
      </p:sp>
      <p:pic>
        <p:nvPicPr>
          <p:cNvPr id="13" name="Picture 12"/>
          <p:cNvPicPr>
            <a:picLocks noChangeAspect="1"/>
          </p:cNvPicPr>
          <p:nvPr/>
        </p:nvPicPr>
        <p:blipFill>
          <a:blip r:embed="rId7"/>
          <a:stretch>
            <a:fillRect/>
          </a:stretch>
        </p:blipFill>
        <p:spPr>
          <a:xfrm>
            <a:off x="8609357" y="3826151"/>
            <a:ext cx="1129001" cy="1129001"/>
          </a:xfrm>
          <a:prstGeom prst="rect">
            <a:avLst/>
          </a:prstGeom>
        </p:spPr>
      </p:pic>
      <p:sp>
        <p:nvSpPr>
          <p:cNvPr id="14" name="Rectangle 13"/>
          <p:cNvSpPr/>
          <p:nvPr/>
        </p:nvSpPr>
        <p:spPr>
          <a:xfrm>
            <a:off x="7803603" y="5018194"/>
            <a:ext cx="2637902" cy="646331"/>
          </a:xfrm>
          <a:prstGeom prst="rect">
            <a:avLst/>
          </a:prstGeom>
        </p:spPr>
        <p:txBody>
          <a:bodyPr wrap="none">
            <a:spAutoFit/>
          </a:bodyPr>
          <a:lstStyle/>
          <a:p>
            <a:r>
              <a:rPr lang="en-CA" sz="1200" dirty="0"/>
              <a:t>ggplot2 – Best graphic package</a:t>
            </a:r>
          </a:p>
          <a:p>
            <a:r>
              <a:rPr lang="en-CA" sz="1200" dirty="0"/>
              <a:t>shiny – interactive web app</a:t>
            </a:r>
          </a:p>
          <a:p>
            <a:r>
              <a:rPr lang="en-CA" sz="1200" dirty="0" err="1"/>
              <a:t>ggmap</a:t>
            </a:r>
            <a:r>
              <a:rPr lang="en-CA" sz="1200" dirty="0"/>
              <a:t> – GIS plotting using </a:t>
            </a:r>
            <a:r>
              <a:rPr lang="en-CA" sz="1200" dirty="0" err="1"/>
              <a:t>googlemaps</a:t>
            </a:r>
            <a:endParaRPr lang="en-CA" sz="1200" dirty="0"/>
          </a:p>
        </p:txBody>
      </p:sp>
      <p:sp>
        <p:nvSpPr>
          <p:cNvPr id="16" name="Rectangle 15"/>
          <p:cNvSpPr/>
          <p:nvPr/>
        </p:nvSpPr>
        <p:spPr>
          <a:xfrm>
            <a:off x="4534128" y="1335463"/>
            <a:ext cx="3098186"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7627951" y="1335463"/>
            <a:ext cx="3098186"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p:cNvSpPr/>
          <p:nvPr/>
        </p:nvSpPr>
        <p:spPr>
          <a:xfrm>
            <a:off x="7621581" y="3592327"/>
            <a:ext cx="3104555"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414806" y="3592327"/>
            <a:ext cx="3098186"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4534128" y="3592327"/>
            <a:ext cx="3098186" cy="2256864"/>
          </a:xfrm>
          <a:prstGeom prst="rect">
            <a:avLst/>
          </a:prstGeom>
          <a:noFill/>
          <a:ln w="317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p:cNvSpPr/>
          <p:nvPr/>
        </p:nvSpPr>
        <p:spPr>
          <a:xfrm>
            <a:off x="2997837" y="6556286"/>
            <a:ext cx="6096000" cy="261610"/>
          </a:xfrm>
          <a:prstGeom prst="rect">
            <a:avLst/>
          </a:prstGeom>
        </p:spPr>
        <p:txBody>
          <a:bodyPr>
            <a:spAutoFit/>
          </a:bodyPr>
          <a:lstStyle/>
          <a:p>
            <a:r>
              <a:rPr lang="en-CA" sz="1050" dirty="0"/>
              <a:t>https://support.rstudio.com/hc/en-us/articles/201057987-Quick-list-of-useful-R-packages</a:t>
            </a:r>
          </a:p>
        </p:txBody>
      </p:sp>
      <p:sp>
        <p:nvSpPr>
          <p:cNvPr id="24" name="Rectangle 23"/>
          <p:cNvSpPr/>
          <p:nvPr/>
        </p:nvSpPr>
        <p:spPr>
          <a:xfrm>
            <a:off x="4599612" y="4883563"/>
            <a:ext cx="2967218" cy="646331"/>
          </a:xfrm>
          <a:prstGeom prst="rect">
            <a:avLst/>
          </a:prstGeom>
        </p:spPr>
        <p:txBody>
          <a:bodyPr wrap="square">
            <a:spAutoFit/>
          </a:bodyPr>
          <a:lstStyle/>
          <a:p>
            <a:r>
              <a:rPr lang="en-CA" sz="1200" dirty="0"/>
              <a:t>RODBC – </a:t>
            </a:r>
            <a:r>
              <a:rPr lang="en-CA" sz="1200" dirty="0" err="1"/>
              <a:t>obdbc</a:t>
            </a:r>
            <a:r>
              <a:rPr lang="en-CA" sz="1200" dirty="0"/>
              <a:t> connector</a:t>
            </a:r>
          </a:p>
          <a:p>
            <a:r>
              <a:rPr lang="en-CA" sz="1200" dirty="0" err="1"/>
              <a:t>XLConnect</a:t>
            </a:r>
            <a:r>
              <a:rPr lang="en-CA" sz="1200" dirty="0"/>
              <a:t> – write excel files from R</a:t>
            </a:r>
          </a:p>
          <a:p>
            <a:r>
              <a:rPr lang="en-CA" sz="1200" dirty="0"/>
              <a:t>foreign – read SAS files</a:t>
            </a:r>
          </a:p>
        </p:txBody>
      </p:sp>
      <p:pic>
        <p:nvPicPr>
          <p:cNvPr id="25" name="Picture 24"/>
          <p:cNvPicPr>
            <a:picLocks noChangeAspect="1"/>
          </p:cNvPicPr>
          <p:nvPr/>
        </p:nvPicPr>
        <p:blipFill>
          <a:blip r:embed="rId8"/>
          <a:stretch>
            <a:fillRect/>
          </a:stretch>
        </p:blipFill>
        <p:spPr>
          <a:xfrm>
            <a:off x="5647646" y="3743319"/>
            <a:ext cx="871151" cy="969309"/>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23</a:t>
            </a:fld>
            <a:endParaRPr lang="en-US" dirty="0"/>
          </a:p>
        </p:txBody>
      </p:sp>
    </p:spTree>
    <p:custDataLst>
      <p:tags r:id="rId1"/>
    </p:custDataLst>
    <p:extLst>
      <p:ext uri="{BB962C8B-B14F-4D97-AF65-F5344CB8AC3E}">
        <p14:creationId xmlns:p14="http://schemas.microsoft.com/office/powerpoint/2010/main" val="35250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p:bldP spid="9" grpId="0"/>
      <p:bldP spid="10" grpId="0"/>
      <p:bldP spid="12" grpId="0"/>
      <p:bldP spid="14" grpId="0"/>
      <p:bldP spid="16" grpId="0" animBg="1"/>
      <p:bldP spid="17" grpId="0" animBg="1"/>
      <p:bldP spid="18" grpId="0" animBg="1"/>
      <p:bldP spid="19" grpId="0" animBg="1"/>
      <p:bldP spid="20" grpId="0" animBg="1"/>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F9E-2E2B-4040-B8D7-BCB0E90A5A6B}"/>
              </a:ext>
            </a:extLst>
          </p:cNvPr>
          <p:cNvSpPr>
            <a:spLocks noGrp="1"/>
          </p:cNvSpPr>
          <p:nvPr>
            <p:ph type="title"/>
          </p:nvPr>
        </p:nvSpPr>
        <p:spPr/>
        <p:txBody>
          <a:bodyPr>
            <a:normAutofit fontScale="90000"/>
          </a:bodyPr>
          <a:lstStyle/>
          <a:p>
            <a:r>
              <a:rPr lang="en-US" dirty="0" err="1"/>
              <a:t>TidyVerse</a:t>
            </a:r>
            <a:endParaRPr lang="en-US" dirty="0"/>
          </a:p>
        </p:txBody>
      </p:sp>
      <p:sp>
        <p:nvSpPr>
          <p:cNvPr id="3" name="Content Placeholder 2">
            <a:extLst>
              <a:ext uri="{FF2B5EF4-FFF2-40B4-BE49-F238E27FC236}">
                <a16:creationId xmlns:a16="http://schemas.microsoft.com/office/drawing/2014/main" xmlns="" id="{B95DFFE2-D53B-4135-AE30-07B81E22BDC7}"/>
              </a:ext>
            </a:extLst>
          </p:cNvPr>
          <p:cNvSpPr>
            <a:spLocks noGrp="1"/>
          </p:cNvSpPr>
          <p:nvPr>
            <p:ph idx="1"/>
          </p:nvPr>
        </p:nvSpPr>
        <p:spPr>
          <a:xfrm>
            <a:off x="1484309" y="947369"/>
            <a:ext cx="10018713" cy="731250"/>
          </a:xfrm>
        </p:spPr>
        <p:txBody>
          <a:bodyPr>
            <a:normAutofit fontScale="92500" lnSpcReduction="10000"/>
          </a:bodyPr>
          <a:lstStyle/>
          <a:p>
            <a:pPr marL="0" indent="0">
              <a:buNone/>
            </a:pPr>
            <a:r>
              <a:rPr lang="en-US" i="1" dirty="0"/>
              <a:t>The </a:t>
            </a:r>
            <a:r>
              <a:rPr lang="en-US" i="1" dirty="0" err="1"/>
              <a:t>tidyverse</a:t>
            </a:r>
            <a:r>
              <a:rPr lang="en-US" i="1" dirty="0"/>
              <a:t> is an opinionated collection of R packages designed for data science. All packages share an underlying design philosophy, grammar, and data structures. </a:t>
            </a:r>
          </a:p>
        </p:txBody>
      </p:sp>
      <p:sp>
        <p:nvSpPr>
          <p:cNvPr id="4" name="Slide Number Placeholder 3">
            <a:extLst>
              <a:ext uri="{FF2B5EF4-FFF2-40B4-BE49-F238E27FC236}">
                <a16:creationId xmlns:a16="http://schemas.microsoft.com/office/drawing/2014/main" xmlns="" id="{BDC33FB3-9582-4C6B-ACEC-2BD24E797DF2}"/>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Picture 4">
            <a:extLst>
              <a:ext uri="{FF2B5EF4-FFF2-40B4-BE49-F238E27FC236}">
                <a16:creationId xmlns:a16="http://schemas.microsoft.com/office/drawing/2014/main" xmlns="" id="{D8A6911B-A9C9-4E4F-B476-499B4E8C5A5B}"/>
              </a:ext>
            </a:extLst>
          </p:cNvPr>
          <p:cNvPicPr>
            <a:picLocks noChangeAspect="1"/>
          </p:cNvPicPr>
          <p:nvPr/>
        </p:nvPicPr>
        <p:blipFill>
          <a:blip r:embed="rId3"/>
          <a:stretch>
            <a:fillRect/>
          </a:stretch>
        </p:blipFill>
        <p:spPr>
          <a:xfrm>
            <a:off x="2834351" y="1785756"/>
            <a:ext cx="6523298" cy="4782683"/>
          </a:xfrm>
          <a:prstGeom prst="rect">
            <a:avLst/>
          </a:prstGeom>
        </p:spPr>
      </p:pic>
      <p:sp>
        <p:nvSpPr>
          <p:cNvPr id="6" name="Oval 5">
            <a:extLst>
              <a:ext uri="{FF2B5EF4-FFF2-40B4-BE49-F238E27FC236}">
                <a16:creationId xmlns:a16="http://schemas.microsoft.com/office/drawing/2014/main" xmlns="" id="{3078C067-FA55-4166-BBC0-616F9ABD2646}"/>
              </a:ext>
            </a:extLst>
          </p:cNvPr>
          <p:cNvSpPr/>
          <p:nvPr/>
        </p:nvSpPr>
        <p:spPr>
          <a:xfrm>
            <a:off x="5326144" y="2903456"/>
            <a:ext cx="769856" cy="688156"/>
          </a:xfrm>
          <a:prstGeom prst="ellipse">
            <a:avLst/>
          </a:prstGeom>
          <a:noFill/>
          <a:ln w="571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xmlns="" id="{21E17C33-D5E6-4ED9-8DAE-D02DE8AB2FDC}"/>
              </a:ext>
            </a:extLst>
          </p:cNvPr>
          <p:cNvSpPr/>
          <p:nvPr/>
        </p:nvSpPr>
        <p:spPr>
          <a:xfrm>
            <a:off x="6675748" y="2648932"/>
            <a:ext cx="856267" cy="780068"/>
          </a:xfrm>
          <a:prstGeom prst="ellipse">
            <a:avLst/>
          </a:prstGeom>
          <a:noFill/>
          <a:ln w="571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xmlns="" id="{97826757-FF69-442B-A7F7-D7B54CC79901}"/>
              </a:ext>
            </a:extLst>
          </p:cNvPr>
          <p:cNvSpPr/>
          <p:nvPr/>
        </p:nvSpPr>
        <p:spPr>
          <a:xfrm>
            <a:off x="8091340" y="4102231"/>
            <a:ext cx="856267" cy="780068"/>
          </a:xfrm>
          <a:prstGeom prst="ellipse">
            <a:avLst/>
          </a:prstGeom>
          <a:noFill/>
          <a:ln w="571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9276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Packages - Finding, Loading, Installing Packages</a:t>
            </a:r>
          </a:p>
        </p:txBody>
      </p:sp>
      <p:sp>
        <p:nvSpPr>
          <p:cNvPr id="3" name="Content Placeholder 2"/>
          <p:cNvSpPr>
            <a:spLocks noGrp="1"/>
          </p:cNvSpPr>
          <p:nvPr>
            <p:ph idx="1"/>
          </p:nvPr>
        </p:nvSpPr>
        <p:spPr>
          <a:xfrm>
            <a:off x="1484310" y="1436914"/>
            <a:ext cx="10018713" cy="5116285"/>
          </a:xfrm>
        </p:spPr>
        <p:txBody>
          <a:bodyPr>
            <a:normAutofit lnSpcReduction="10000"/>
          </a:bodyPr>
          <a:lstStyle/>
          <a:p>
            <a:r>
              <a:rPr lang="en-CA" dirty="0">
                <a:latin typeface="+mj-lt"/>
              </a:rPr>
              <a:t>With R, always remember some other smart person probably faced this problem.   How did they solve it?  Use Google to search for options.</a:t>
            </a:r>
          </a:p>
          <a:p>
            <a:pPr marL="0" indent="0">
              <a:buNone/>
            </a:pPr>
            <a:endParaRPr lang="en-CA" dirty="0">
              <a:latin typeface="+mj-lt"/>
            </a:endParaRPr>
          </a:p>
          <a:p>
            <a:pPr marL="0" indent="0">
              <a:buNone/>
            </a:pPr>
            <a:endParaRPr lang="en-CA" dirty="0">
              <a:latin typeface="+mj-lt"/>
            </a:endParaRPr>
          </a:p>
          <a:p>
            <a:pPr marL="0" indent="0">
              <a:buNone/>
            </a:pPr>
            <a:r>
              <a:rPr lang="en-CA" dirty="0">
                <a:solidFill>
                  <a:schemeClr val="bg1">
                    <a:lumMod val="50000"/>
                  </a:schemeClr>
                </a:solidFill>
                <a:latin typeface="+mj-lt"/>
              </a:rPr>
              <a:t>“text mining R package” </a:t>
            </a:r>
            <a:r>
              <a:rPr lang="en-CA" dirty="0">
                <a:solidFill>
                  <a:schemeClr val="bg1">
                    <a:lumMod val="50000"/>
                  </a:schemeClr>
                </a:solidFill>
                <a:latin typeface="+mj-lt"/>
                <a:sym typeface="Wingdings" panose="05000000000000000000" pitchFamily="2" charset="2"/>
              </a:rPr>
              <a:t></a:t>
            </a:r>
            <a:endParaRPr lang="en-CA" dirty="0">
              <a:solidFill>
                <a:schemeClr val="bg1">
                  <a:lumMod val="50000"/>
                </a:schemeClr>
              </a:solidFill>
              <a:latin typeface="+mj-lt"/>
            </a:endParaRPr>
          </a:p>
          <a:p>
            <a:endParaRPr lang="en-CA" dirty="0">
              <a:latin typeface="+mj-lt"/>
            </a:endParaRPr>
          </a:p>
          <a:p>
            <a:endParaRPr lang="en-CA" dirty="0">
              <a:latin typeface="+mj-lt"/>
            </a:endParaRPr>
          </a:p>
          <a:p>
            <a:endParaRPr lang="en-CA" dirty="0">
              <a:latin typeface="+mj-lt"/>
            </a:endParaRPr>
          </a:p>
          <a:p>
            <a:endParaRPr lang="en-CA" dirty="0">
              <a:latin typeface="+mj-lt"/>
            </a:endParaRPr>
          </a:p>
          <a:p>
            <a:r>
              <a:rPr lang="en-CA" dirty="0">
                <a:latin typeface="+mj-lt"/>
              </a:rPr>
              <a:t>CRAN – Comprehensive R Archive Network – hosts every package so if you see that site, it’s likely a package you’ve found</a:t>
            </a:r>
          </a:p>
        </p:txBody>
      </p:sp>
      <p:pic>
        <p:nvPicPr>
          <p:cNvPr id="5" name="Picture 4"/>
          <p:cNvPicPr>
            <a:picLocks noChangeAspect="1"/>
          </p:cNvPicPr>
          <p:nvPr/>
        </p:nvPicPr>
        <p:blipFill>
          <a:blip r:embed="rId3"/>
          <a:stretch>
            <a:fillRect/>
          </a:stretch>
        </p:blipFill>
        <p:spPr>
          <a:xfrm>
            <a:off x="5006050" y="2470879"/>
            <a:ext cx="4786132" cy="2703496"/>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custDataLst>
      <p:tags r:id="rId1"/>
    </p:custDataLst>
    <p:extLst>
      <p:ext uri="{BB962C8B-B14F-4D97-AF65-F5344CB8AC3E}">
        <p14:creationId xmlns:p14="http://schemas.microsoft.com/office/powerpoint/2010/main" val="86703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74108" y="0"/>
            <a:ext cx="9959662" cy="6858000"/>
          </a:xfrm>
          <a:prstGeom prst="rect">
            <a:avLst/>
          </a:prstGeom>
        </p:spPr>
      </p:pic>
      <p:sp>
        <p:nvSpPr>
          <p:cNvPr id="12" name="Rectangle 11"/>
          <p:cNvSpPr/>
          <p:nvPr/>
        </p:nvSpPr>
        <p:spPr>
          <a:xfrm>
            <a:off x="1874108" y="5041557"/>
            <a:ext cx="4267200" cy="71669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6141308" y="5030571"/>
            <a:ext cx="4297330" cy="369332"/>
          </a:xfrm>
          <a:prstGeom prst="rect">
            <a:avLst/>
          </a:prstGeom>
          <a:noFill/>
        </p:spPr>
        <p:txBody>
          <a:bodyPr wrap="none" rtlCol="0">
            <a:spAutoFit/>
          </a:bodyPr>
          <a:lstStyle/>
          <a:p>
            <a:r>
              <a:rPr lang="en-CA" b="1" dirty="0">
                <a:solidFill>
                  <a:srgbClr val="FF0000"/>
                </a:solidFill>
              </a:rPr>
              <a:t>Where to look for examples and references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032175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Packages - Finding, Loading, Installing Packages</a:t>
            </a:r>
          </a:p>
        </p:txBody>
      </p:sp>
      <p:sp>
        <p:nvSpPr>
          <p:cNvPr id="3" name="Content Placeholder 2"/>
          <p:cNvSpPr>
            <a:spLocks noGrp="1"/>
          </p:cNvSpPr>
          <p:nvPr>
            <p:ph idx="1"/>
          </p:nvPr>
        </p:nvSpPr>
        <p:spPr>
          <a:xfrm>
            <a:off x="1484310" y="1436914"/>
            <a:ext cx="10018713" cy="3598073"/>
          </a:xfrm>
        </p:spPr>
        <p:txBody>
          <a:bodyPr>
            <a:normAutofit/>
          </a:bodyPr>
          <a:lstStyle/>
          <a:p>
            <a:endParaRPr lang="en-CA" dirty="0">
              <a:latin typeface="+mj-lt"/>
            </a:endParaRPr>
          </a:p>
          <a:p>
            <a:r>
              <a:rPr lang="en-CA" dirty="0">
                <a:latin typeface="+mj-lt"/>
              </a:rPr>
              <a:t>Now you just need to install and load it!</a:t>
            </a:r>
          </a:p>
          <a:p>
            <a:endParaRPr lang="en-CA" dirty="0">
              <a:latin typeface="+mj-lt"/>
            </a:endParaRPr>
          </a:p>
          <a:p>
            <a:r>
              <a:rPr lang="en-CA" dirty="0">
                <a:latin typeface="+mj-lt"/>
              </a:rPr>
              <a:t>Case matters.   If you get an error installing the package, read it and try to determine the error.   Google if it’s not obvious.</a:t>
            </a:r>
          </a:p>
          <a:p>
            <a:endParaRPr lang="en-CA" b="1" dirty="0">
              <a:latin typeface="+mj-lt"/>
            </a:endParaRPr>
          </a:p>
          <a:p>
            <a:pPr marL="0" indent="0">
              <a:buNone/>
            </a:pPr>
            <a:endParaRPr lang="en-CA" b="1" dirty="0">
              <a:latin typeface="+mj-lt"/>
            </a:endParaRPr>
          </a:p>
        </p:txBody>
      </p:sp>
      <p:sp>
        <p:nvSpPr>
          <p:cNvPr id="5" name="TextBox 4"/>
          <p:cNvSpPr txBox="1"/>
          <p:nvPr/>
        </p:nvSpPr>
        <p:spPr>
          <a:xfrm>
            <a:off x="1989640" y="3995056"/>
            <a:ext cx="7296157" cy="646331"/>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install.packages</a:t>
            </a:r>
            <a:r>
              <a:rPr lang="en-CA" b="1" dirty="0">
                <a:latin typeface="Courier New" panose="02070309020205020404" pitchFamily="49" charset="0"/>
                <a:cs typeface="Courier New" panose="02070309020205020404" pitchFamily="49" charset="0"/>
              </a:rPr>
              <a:t> ("tm")</a:t>
            </a:r>
          </a:p>
          <a:p>
            <a:r>
              <a:rPr lang="en-CA" b="1" dirty="0">
                <a:latin typeface="Courier New" panose="02070309020205020404" pitchFamily="49" charset="0"/>
                <a:cs typeface="Courier New" panose="02070309020205020404" pitchFamily="49" charset="0"/>
              </a:rPr>
              <a:t>&gt; library (tm)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9214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Objects – Example Continued</a:t>
            </a:r>
          </a:p>
        </p:txBody>
      </p:sp>
      <p:sp>
        <p:nvSpPr>
          <p:cNvPr id="3" name="Content Placeholder 2"/>
          <p:cNvSpPr>
            <a:spLocks noGrp="1"/>
          </p:cNvSpPr>
          <p:nvPr>
            <p:ph idx="1"/>
          </p:nvPr>
        </p:nvSpPr>
        <p:spPr>
          <a:xfrm>
            <a:off x="1484310" y="1436915"/>
            <a:ext cx="10282310" cy="5225142"/>
          </a:xfrm>
        </p:spPr>
        <p:txBody>
          <a:bodyPr>
            <a:normAutofit/>
          </a:bodyPr>
          <a:lstStyle/>
          <a:p>
            <a:pPr marL="0" indent="0">
              <a:buNone/>
            </a:pPr>
            <a:r>
              <a:rPr lang="en-CA" dirty="0">
                <a:latin typeface="+mj-lt"/>
              </a:rPr>
              <a:t>Back in the realm of R, the print() function executes different things when it is applied to a variable vs. complex object such as lm (linear regression)</a:t>
            </a:r>
          </a:p>
          <a:p>
            <a:pPr marL="0" indent="0">
              <a:buNone/>
            </a:pPr>
            <a:r>
              <a:rPr lang="en-CA" dirty="0">
                <a:latin typeface="+mj-lt"/>
              </a:rPr>
              <a:t>Use the </a:t>
            </a:r>
            <a:r>
              <a:rPr lang="en-CA" i="1" dirty="0">
                <a:latin typeface="+mj-lt"/>
              </a:rPr>
              <a:t>arrow operator “&lt;-” </a:t>
            </a:r>
            <a:r>
              <a:rPr lang="en-CA" dirty="0">
                <a:latin typeface="+mj-lt"/>
              </a:rPr>
              <a:t>to declare an object</a:t>
            </a:r>
          </a:p>
        </p:txBody>
      </p:sp>
      <p:sp>
        <p:nvSpPr>
          <p:cNvPr id="5" name="TextBox 4"/>
          <p:cNvSpPr txBox="1"/>
          <p:nvPr/>
        </p:nvSpPr>
        <p:spPr>
          <a:xfrm>
            <a:off x="2059912" y="4210260"/>
            <a:ext cx="764158" cy="512466"/>
          </a:xfrm>
          <a:prstGeom prst="rect">
            <a:avLst/>
          </a:prstGeom>
          <a:noFill/>
        </p:spPr>
        <p:txBody>
          <a:bodyPr wrap="square" rtlCol="0">
            <a:spAutoFit/>
          </a:bodyPr>
          <a:lstStyle/>
          <a:p>
            <a:endParaRPr lang="en-CA" dirty="0"/>
          </a:p>
        </p:txBody>
      </p:sp>
      <p:sp>
        <p:nvSpPr>
          <p:cNvPr id="12" name="TextBox 11"/>
          <p:cNvSpPr txBox="1"/>
          <p:nvPr/>
        </p:nvSpPr>
        <p:spPr>
          <a:xfrm>
            <a:off x="1839073" y="3356890"/>
            <a:ext cx="5803764" cy="2452510"/>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data(Orange)</a:t>
            </a:r>
          </a:p>
          <a:p>
            <a:r>
              <a:rPr lang="en-CA" sz="1400" b="1" dirty="0">
                <a:latin typeface="Courier New" panose="02070309020205020404" pitchFamily="49" charset="0"/>
                <a:cs typeface="Courier New" panose="02070309020205020404" pitchFamily="49" charset="0"/>
              </a:rPr>
              <a:t>&gt; res &lt;- lm(age ~ circumference, data=Orange)</a:t>
            </a:r>
          </a:p>
          <a:p>
            <a:r>
              <a:rPr lang="en-CA" sz="1400" b="1" dirty="0">
                <a:latin typeface="Courier New" panose="02070309020205020404" pitchFamily="49" charset="0"/>
                <a:cs typeface="Courier New" panose="02070309020205020404" pitchFamily="49" charset="0"/>
              </a:rPr>
              <a:t>&gt; print(res)</a:t>
            </a:r>
          </a:p>
          <a:p>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Call:</a:t>
            </a:r>
          </a:p>
          <a:p>
            <a:r>
              <a:rPr lang="en-CA" sz="1400" dirty="0">
                <a:latin typeface="Courier New" panose="02070309020205020404" pitchFamily="49" charset="0"/>
                <a:cs typeface="Courier New" panose="02070309020205020404" pitchFamily="49" charset="0"/>
              </a:rPr>
              <a:t>lm(formula = age ~ circumference)</a:t>
            </a:r>
          </a:p>
          <a:p>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Coefficients:</a:t>
            </a:r>
          </a:p>
          <a:p>
            <a:r>
              <a:rPr lang="en-CA" sz="1400" dirty="0">
                <a:latin typeface="Courier New" panose="02070309020205020404" pitchFamily="49" charset="0"/>
                <a:cs typeface="Courier New" panose="02070309020205020404" pitchFamily="49" charset="0"/>
              </a:rPr>
              <a:t>  (Intercept)  circumference  </a:t>
            </a:r>
          </a:p>
          <a:p>
            <a:r>
              <a:rPr lang="en-CA" sz="1400" dirty="0">
                <a:latin typeface="Courier New" panose="02070309020205020404" pitchFamily="49" charset="0"/>
                <a:cs typeface="Courier New" panose="02070309020205020404" pitchFamily="49" charset="0"/>
              </a:rPr>
              <a:t>       16.604          7.816 </a:t>
            </a:r>
          </a:p>
        </p:txBody>
      </p:sp>
      <p:sp>
        <p:nvSpPr>
          <p:cNvPr id="18" name="TextBox 17"/>
          <p:cNvSpPr txBox="1"/>
          <p:nvPr/>
        </p:nvSpPr>
        <p:spPr>
          <a:xfrm>
            <a:off x="1839073" y="2845710"/>
            <a:ext cx="1561162" cy="309684"/>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CLASS: </a:t>
            </a:r>
            <a:r>
              <a:rPr lang="en-CA" sz="1400" dirty="0">
                <a:latin typeface="Courier New" panose="02070309020205020404" pitchFamily="49" charset="0"/>
                <a:cs typeface="Courier New" panose="02070309020205020404" pitchFamily="49" charset="0"/>
              </a:rPr>
              <a:t>lm</a:t>
            </a:r>
            <a:endParaRPr lang="en-CA" sz="1400" b="1" dirty="0">
              <a:latin typeface="Courier New" panose="02070309020205020404" pitchFamily="49" charset="0"/>
              <a:cs typeface="Courier New" panose="02070309020205020404" pitchFamily="49" charset="0"/>
            </a:endParaRPr>
          </a:p>
        </p:txBody>
      </p:sp>
      <p:sp>
        <p:nvSpPr>
          <p:cNvPr id="20" name="TextBox 19"/>
          <p:cNvSpPr txBox="1"/>
          <p:nvPr/>
        </p:nvSpPr>
        <p:spPr>
          <a:xfrm>
            <a:off x="3751808" y="6075025"/>
            <a:ext cx="1978294" cy="512325"/>
          </a:xfrm>
          <a:prstGeom prst="rect">
            <a:avLst/>
          </a:prstGeom>
          <a:solidFill>
            <a:schemeClr val="accent1">
              <a:lumMod val="20000"/>
              <a:lumOff val="80000"/>
            </a:schemeClr>
          </a:solidFill>
        </p:spPr>
        <p:txBody>
          <a:bodyPr wrap="square" rtlCol="0">
            <a:noAutofit/>
          </a:bodyPr>
          <a:lstStyle/>
          <a:p>
            <a:pPr algn="ctr"/>
            <a:r>
              <a:rPr lang="en-CA" sz="1400" b="1" dirty="0">
                <a:latin typeface="Courier New" panose="02070309020205020404" pitchFamily="49" charset="0"/>
                <a:cs typeface="Courier New" panose="02070309020205020404" pitchFamily="49" charset="0"/>
              </a:rPr>
              <a:t>Method</a:t>
            </a:r>
          </a:p>
          <a:p>
            <a:pPr algn="ctr"/>
            <a:r>
              <a:rPr lang="en-CA" sz="1400" b="1" dirty="0">
                <a:latin typeface="Courier New" panose="02070309020205020404" pitchFamily="49" charset="0"/>
                <a:cs typeface="Courier New" panose="02070309020205020404" pitchFamily="49" charset="0"/>
              </a:rPr>
              <a:t>Print()</a:t>
            </a:r>
          </a:p>
        </p:txBody>
      </p:sp>
      <p:sp>
        <p:nvSpPr>
          <p:cNvPr id="22" name="TextBox 21"/>
          <p:cNvSpPr txBox="1"/>
          <p:nvPr/>
        </p:nvSpPr>
        <p:spPr>
          <a:xfrm>
            <a:off x="7863676" y="2845710"/>
            <a:ext cx="1978294" cy="269550"/>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CLASS: </a:t>
            </a:r>
            <a:r>
              <a:rPr lang="en-CA" sz="1400" dirty="0">
                <a:latin typeface="Courier New" panose="02070309020205020404" pitchFamily="49" charset="0"/>
                <a:cs typeface="Courier New" panose="02070309020205020404" pitchFamily="49" charset="0"/>
              </a:rPr>
              <a:t>numeric</a:t>
            </a:r>
            <a:endParaRPr lang="en-CA" sz="1400" b="1" dirty="0">
              <a:latin typeface="Courier New" panose="02070309020205020404" pitchFamily="49" charset="0"/>
              <a:cs typeface="Courier New" panose="02070309020205020404" pitchFamily="49" charset="0"/>
            </a:endParaRPr>
          </a:p>
        </p:txBody>
      </p:sp>
      <p:sp>
        <p:nvSpPr>
          <p:cNvPr id="23" name="TextBox 22"/>
          <p:cNvSpPr txBox="1"/>
          <p:nvPr/>
        </p:nvSpPr>
        <p:spPr>
          <a:xfrm>
            <a:off x="9116863" y="6075024"/>
            <a:ext cx="1978294" cy="512325"/>
          </a:xfrm>
          <a:prstGeom prst="rect">
            <a:avLst/>
          </a:prstGeom>
          <a:solidFill>
            <a:schemeClr val="accent1">
              <a:lumMod val="20000"/>
              <a:lumOff val="80000"/>
            </a:schemeClr>
          </a:solidFill>
        </p:spPr>
        <p:txBody>
          <a:bodyPr wrap="square" rtlCol="0">
            <a:noAutofit/>
          </a:bodyPr>
          <a:lstStyle/>
          <a:p>
            <a:pPr algn="ctr"/>
            <a:r>
              <a:rPr lang="en-CA" sz="1400" b="1" dirty="0">
                <a:latin typeface="Courier New" panose="02070309020205020404" pitchFamily="49" charset="0"/>
                <a:cs typeface="Courier New" panose="02070309020205020404" pitchFamily="49" charset="0"/>
              </a:rPr>
              <a:t>Method</a:t>
            </a:r>
          </a:p>
          <a:p>
            <a:pPr algn="ctr"/>
            <a:r>
              <a:rPr lang="en-CA" sz="1400" b="1" dirty="0">
                <a:latin typeface="Courier New" panose="02070309020205020404" pitchFamily="49" charset="0"/>
                <a:cs typeface="Courier New" panose="02070309020205020404" pitchFamily="49" charset="0"/>
              </a:rPr>
              <a:t>Print()</a:t>
            </a:r>
          </a:p>
        </p:txBody>
      </p:sp>
      <p:sp>
        <p:nvSpPr>
          <p:cNvPr id="15" name="TextBox 14"/>
          <p:cNvSpPr txBox="1"/>
          <p:nvPr/>
        </p:nvSpPr>
        <p:spPr>
          <a:xfrm>
            <a:off x="7863676" y="3356887"/>
            <a:ext cx="3902944" cy="2452510"/>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 &lt;- 5</a:t>
            </a:r>
          </a:p>
          <a:p>
            <a:r>
              <a:rPr lang="en-CA" sz="1400" b="1" dirty="0">
                <a:latin typeface="Courier New" panose="02070309020205020404" pitchFamily="49" charset="0"/>
                <a:cs typeface="Courier New" panose="02070309020205020404" pitchFamily="49" charset="0"/>
              </a:rPr>
              <a:t>&gt; print(a)</a:t>
            </a:r>
          </a:p>
          <a:p>
            <a:pPr marL="285750" indent="-285750">
              <a:buFont typeface="Wingdings" panose="05000000000000000000" pitchFamily="2" charset="2"/>
              <a:buChar char="Ø"/>
            </a:pPr>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[1] 5</a:t>
            </a:r>
          </a:p>
        </p:txBody>
      </p:sp>
      <p:sp>
        <p:nvSpPr>
          <p:cNvPr id="6" name="Slide Number Placeholder 5"/>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2994410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DDC05-D0CF-446D-8F3A-68048D40AA8B}"/>
              </a:ext>
            </a:extLst>
          </p:cNvPr>
          <p:cNvSpPr>
            <a:spLocks noGrp="1"/>
          </p:cNvSpPr>
          <p:nvPr>
            <p:ph type="title"/>
          </p:nvPr>
        </p:nvSpPr>
        <p:spPr/>
        <p:txBody>
          <a:bodyPr>
            <a:normAutofit fontScale="90000"/>
          </a:bodyPr>
          <a:lstStyle/>
          <a:p>
            <a:r>
              <a:rPr lang="en-US" dirty="0"/>
              <a:t>Warmup</a:t>
            </a:r>
          </a:p>
        </p:txBody>
      </p:sp>
      <p:sp>
        <p:nvSpPr>
          <p:cNvPr id="3" name="Content Placeholder 2">
            <a:extLst>
              <a:ext uri="{FF2B5EF4-FFF2-40B4-BE49-F238E27FC236}">
                <a16:creationId xmlns:a16="http://schemas.microsoft.com/office/drawing/2014/main" xmlns="" id="{89BCE1BD-4641-4F89-863D-EEB426186045}"/>
              </a:ext>
            </a:extLst>
          </p:cNvPr>
          <p:cNvSpPr>
            <a:spLocks noGrp="1"/>
          </p:cNvSpPr>
          <p:nvPr>
            <p:ph idx="1"/>
          </p:nvPr>
        </p:nvSpPr>
        <p:spPr/>
        <p:txBody>
          <a:bodyPr>
            <a:normAutofit fontScale="70000" lnSpcReduction="20000"/>
          </a:bodyPr>
          <a:lstStyle/>
          <a:p>
            <a:r>
              <a:rPr lang="en-US" dirty="0"/>
              <a:t>Hello World</a:t>
            </a:r>
          </a:p>
          <a:p>
            <a:endParaRPr lang="en-US" dirty="0"/>
          </a:p>
          <a:p>
            <a:r>
              <a:rPr lang="en-US" dirty="0"/>
              <a:t>Case Sensitive (Print vs. print)</a:t>
            </a:r>
          </a:p>
          <a:p>
            <a:endParaRPr lang="en-US" dirty="0"/>
          </a:p>
          <a:p>
            <a:r>
              <a:rPr lang="en-US" dirty="0"/>
              <a:t>1+1</a:t>
            </a:r>
          </a:p>
          <a:p>
            <a:endParaRPr lang="en-US" dirty="0"/>
          </a:p>
          <a:p>
            <a:r>
              <a:rPr lang="en-US" dirty="0"/>
              <a:t>Assignment (a &lt;- 1 vs a = 1 vs. a == 1)</a:t>
            </a:r>
          </a:p>
          <a:p>
            <a:endParaRPr lang="en-US" dirty="0"/>
          </a:p>
          <a:p>
            <a:r>
              <a:rPr lang="en-US" dirty="0"/>
              <a:t>Comments ##</a:t>
            </a:r>
          </a:p>
          <a:p>
            <a:endParaRPr lang="en-US" dirty="0"/>
          </a:p>
          <a:p>
            <a:r>
              <a:rPr lang="en-US" dirty="0"/>
              <a:t>?Help (me)</a:t>
            </a:r>
          </a:p>
          <a:p>
            <a:endParaRPr lang="en-US" dirty="0"/>
          </a:p>
          <a:p>
            <a:r>
              <a:rPr lang="en-US" dirty="0"/>
              <a:t>Stop Sign</a:t>
            </a:r>
          </a:p>
        </p:txBody>
      </p:sp>
      <p:sp>
        <p:nvSpPr>
          <p:cNvPr id="4" name="Slide Number Placeholder 3">
            <a:extLst>
              <a:ext uri="{FF2B5EF4-FFF2-40B4-BE49-F238E27FC236}">
                <a16:creationId xmlns:a16="http://schemas.microsoft.com/office/drawing/2014/main" xmlns="" id="{63E02FAB-3E31-4488-ACF9-5AA68A1A5F5D}"/>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66960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Preparation Required</a:t>
            </a:r>
          </a:p>
        </p:txBody>
      </p:sp>
      <p:sp>
        <p:nvSpPr>
          <p:cNvPr id="3" name="Content Placeholder 2"/>
          <p:cNvSpPr>
            <a:spLocks noGrp="1"/>
          </p:cNvSpPr>
          <p:nvPr>
            <p:ph idx="1"/>
          </p:nvPr>
        </p:nvSpPr>
        <p:spPr>
          <a:xfrm>
            <a:off x="1484310" y="1436915"/>
            <a:ext cx="10018713" cy="5002796"/>
          </a:xfrm>
        </p:spPr>
        <p:txBody>
          <a:bodyPr/>
          <a:lstStyle/>
          <a:p>
            <a:pPr marL="0" indent="0">
              <a:buNone/>
            </a:pPr>
            <a:r>
              <a:rPr lang="en-CA" dirty="0"/>
              <a:t>Please do the following PRIOR to the presentation</a:t>
            </a:r>
          </a:p>
          <a:p>
            <a:pPr marL="914400" lvl="1" indent="-457200">
              <a:buFont typeface="+mj-lt"/>
              <a:buAutoNum type="arabicPeriod"/>
            </a:pPr>
            <a:endParaRPr lang="en-CA" dirty="0"/>
          </a:p>
          <a:p>
            <a:pPr marL="914400" lvl="1" indent="-457200">
              <a:buFont typeface="+mj-lt"/>
              <a:buAutoNum type="arabicPeriod"/>
            </a:pPr>
            <a:r>
              <a:rPr lang="en-CA" sz="1800" dirty="0"/>
              <a:t>Download </a:t>
            </a:r>
            <a:r>
              <a:rPr lang="en-CA" sz="1800" b="1" dirty="0"/>
              <a:t>R</a:t>
            </a:r>
            <a:r>
              <a:rPr lang="en-CA" sz="1800" dirty="0"/>
              <a:t> </a:t>
            </a:r>
            <a:r>
              <a:rPr lang="en-CA" sz="1800" b="1" dirty="0"/>
              <a:t>and</a:t>
            </a:r>
            <a:r>
              <a:rPr lang="en-CA" sz="1800" dirty="0"/>
              <a:t> </a:t>
            </a:r>
            <a:r>
              <a:rPr lang="en-CA" sz="1800" b="1" dirty="0"/>
              <a:t>R Studio </a:t>
            </a:r>
            <a:r>
              <a:rPr lang="en-CA" sz="1800" dirty="0"/>
              <a:t>unto your local machine</a:t>
            </a:r>
          </a:p>
          <a:p>
            <a:pPr lvl="2"/>
            <a:r>
              <a:rPr lang="en-CA" sz="1600" dirty="0">
                <a:hlinkClick r:id="rId3"/>
              </a:rPr>
              <a:t>https://cran.r-project.org/bin/windows/base/</a:t>
            </a:r>
            <a:endParaRPr lang="en-CA" sz="1600" dirty="0"/>
          </a:p>
          <a:p>
            <a:pPr lvl="2"/>
            <a:r>
              <a:rPr lang="en-CA" sz="1600" dirty="0">
                <a:hlinkClick r:id="rId4"/>
              </a:rPr>
              <a:t>https://www.rstudio.com/products/rstudio/download/</a:t>
            </a:r>
            <a:endParaRPr lang="en-CA" sz="1600" dirty="0"/>
          </a:p>
          <a:p>
            <a:pPr lvl="2"/>
            <a:endParaRPr lang="en-CA" sz="1800" dirty="0"/>
          </a:p>
          <a:p>
            <a:pPr marL="914400" lvl="1" indent="-457200">
              <a:buFont typeface="+mj-lt"/>
              <a:buAutoNum type="arabicPeriod"/>
            </a:pPr>
            <a:r>
              <a:rPr lang="en-CA" sz="1800" dirty="0"/>
              <a:t>Validate that you have successfully installed both by running </a:t>
            </a:r>
            <a:r>
              <a:rPr lang="en-CA" sz="1800" b="1" dirty="0"/>
              <a:t>R Studio</a:t>
            </a:r>
          </a:p>
          <a:p>
            <a:pPr marL="914400" lvl="1" indent="-457200">
              <a:buFont typeface="+mj-lt"/>
              <a:buAutoNum type="arabicPeriod"/>
            </a:pPr>
            <a:endParaRPr lang="en-CA" sz="1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custDataLst>
      <p:tags r:id="rId1"/>
    </p:custDataLst>
    <p:extLst>
      <p:ext uri="{BB962C8B-B14F-4D97-AF65-F5344CB8AC3E}">
        <p14:creationId xmlns:p14="http://schemas.microsoft.com/office/powerpoint/2010/main" val="2827665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79345" y="2267316"/>
            <a:ext cx="4429125" cy="3248025"/>
          </a:xfrm>
          <a:prstGeom prst="rect">
            <a:avLst/>
          </a:prstGeom>
        </p:spPr>
      </p:pic>
      <p:sp>
        <p:nvSpPr>
          <p:cNvPr id="2" name="Title 1"/>
          <p:cNvSpPr>
            <a:spLocks noGrp="1"/>
          </p:cNvSpPr>
          <p:nvPr>
            <p:ph type="title"/>
          </p:nvPr>
        </p:nvSpPr>
        <p:spPr/>
        <p:txBody>
          <a:bodyPr>
            <a:normAutofit fontScale="90000"/>
          </a:bodyPr>
          <a:lstStyle/>
          <a:p>
            <a:r>
              <a:rPr lang="en-CA" dirty="0"/>
              <a:t>How R Thinks About Data</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sp>
        <p:nvSpPr>
          <p:cNvPr id="9" name="Rounded Rectangular Callout 8"/>
          <p:cNvSpPr/>
          <p:nvPr/>
        </p:nvSpPr>
        <p:spPr>
          <a:xfrm>
            <a:off x="3351004" y="1241622"/>
            <a:ext cx="1990845" cy="601883"/>
          </a:xfrm>
          <a:prstGeom prst="wedgeRoundRectCallout">
            <a:avLst>
              <a:gd name="adj1" fmla="val -39084"/>
              <a:gd name="adj2" fmla="val 1271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Vector of Numbers</a:t>
            </a:r>
          </a:p>
        </p:txBody>
      </p:sp>
      <p:sp>
        <p:nvSpPr>
          <p:cNvPr id="11" name="Rectangle 10"/>
          <p:cNvSpPr/>
          <p:nvPr/>
        </p:nvSpPr>
        <p:spPr>
          <a:xfrm>
            <a:off x="3174626" y="2267315"/>
            <a:ext cx="829130" cy="32480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p:cNvSpPr/>
          <p:nvPr/>
        </p:nvSpPr>
        <p:spPr>
          <a:xfrm flipV="1">
            <a:off x="2384385" y="3456977"/>
            <a:ext cx="3924085" cy="3047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ounded Rectangular Callout 13"/>
          <p:cNvSpPr/>
          <p:nvPr/>
        </p:nvSpPr>
        <p:spPr>
          <a:xfrm>
            <a:off x="7134898" y="2587777"/>
            <a:ext cx="1990845" cy="601883"/>
          </a:xfrm>
          <a:prstGeom prst="wedgeRoundRectCallout">
            <a:avLst>
              <a:gd name="adj1" fmla="val -102810"/>
              <a:gd name="adj2" fmla="val 1210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Row</a:t>
            </a:r>
          </a:p>
        </p:txBody>
      </p:sp>
      <p:sp>
        <p:nvSpPr>
          <p:cNvPr id="16" name="Rounded Rectangular Callout 15"/>
          <p:cNvSpPr/>
          <p:nvPr/>
        </p:nvSpPr>
        <p:spPr>
          <a:xfrm>
            <a:off x="4601451" y="5788950"/>
            <a:ext cx="1990845" cy="601883"/>
          </a:xfrm>
          <a:prstGeom prst="wedgeRoundRectCallout">
            <a:avLst>
              <a:gd name="adj1" fmla="val 30432"/>
              <a:gd name="adj2" fmla="val -1295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Vector of Strings</a:t>
            </a:r>
          </a:p>
        </p:txBody>
      </p:sp>
      <p:sp>
        <p:nvSpPr>
          <p:cNvPr id="17" name="Rectangle 16"/>
          <p:cNvSpPr/>
          <p:nvPr/>
        </p:nvSpPr>
        <p:spPr>
          <a:xfrm>
            <a:off x="5596874" y="2267314"/>
            <a:ext cx="829130" cy="32480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8289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79345" y="2902316"/>
            <a:ext cx="4429125" cy="3248025"/>
          </a:xfrm>
          <a:prstGeom prst="rect">
            <a:avLst/>
          </a:prstGeom>
        </p:spPr>
      </p:pic>
      <p:sp>
        <p:nvSpPr>
          <p:cNvPr id="2" name="Title 1"/>
          <p:cNvSpPr>
            <a:spLocks noGrp="1"/>
          </p:cNvSpPr>
          <p:nvPr>
            <p:ph type="title"/>
          </p:nvPr>
        </p:nvSpPr>
        <p:spPr/>
        <p:txBody>
          <a:bodyPr>
            <a:normAutofit fontScale="90000"/>
          </a:bodyPr>
          <a:lstStyle/>
          <a:p>
            <a:r>
              <a:rPr lang="en-CA" dirty="0"/>
              <a:t>How R Thinks About Data</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
        <p:nvSpPr>
          <p:cNvPr id="13" name="Rectangle 12"/>
          <p:cNvSpPr/>
          <p:nvPr/>
        </p:nvSpPr>
        <p:spPr>
          <a:xfrm>
            <a:off x="1717299" y="2772759"/>
            <a:ext cx="4918279" cy="352163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ounded Rectangular Callout 14"/>
          <p:cNvSpPr/>
          <p:nvPr/>
        </p:nvSpPr>
        <p:spPr>
          <a:xfrm>
            <a:off x="7571502" y="4330811"/>
            <a:ext cx="1990845" cy="601883"/>
          </a:xfrm>
          <a:prstGeom prst="wedgeRoundRectCallout">
            <a:avLst>
              <a:gd name="adj1" fmla="val -102810"/>
              <a:gd name="adj2" fmla="val 1210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Dataframe</a:t>
            </a:r>
            <a:endParaRPr lang="en-CA" dirty="0"/>
          </a:p>
        </p:txBody>
      </p:sp>
      <p:sp>
        <p:nvSpPr>
          <p:cNvPr id="21" name="Content Placeholder 2"/>
          <p:cNvSpPr>
            <a:spLocks noGrp="1"/>
          </p:cNvSpPr>
          <p:nvPr>
            <p:ph idx="1"/>
          </p:nvPr>
        </p:nvSpPr>
        <p:spPr>
          <a:xfrm>
            <a:off x="1484310" y="1436915"/>
            <a:ext cx="10282310" cy="5225142"/>
          </a:xfrm>
        </p:spPr>
        <p:txBody>
          <a:bodyPr>
            <a:normAutofit/>
          </a:bodyPr>
          <a:lstStyle/>
          <a:p>
            <a:pPr marL="0" indent="0">
              <a:buNone/>
            </a:pPr>
            <a:r>
              <a:rPr lang="en-CA" dirty="0">
                <a:latin typeface="+mj-lt"/>
              </a:rPr>
              <a:t>A </a:t>
            </a:r>
            <a:r>
              <a:rPr lang="en-CA" i="1" dirty="0" err="1">
                <a:latin typeface="+mj-lt"/>
              </a:rPr>
              <a:t>dataframe</a:t>
            </a:r>
            <a:r>
              <a:rPr lang="en-CA" dirty="0">
                <a:latin typeface="+mj-lt"/>
              </a:rPr>
              <a:t> is what you will be using most of the time.  When you have more than 1 vectors and they are not all numeric, that’s a </a:t>
            </a:r>
            <a:r>
              <a:rPr lang="en-CA" dirty="0" err="1">
                <a:latin typeface="+mj-lt"/>
              </a:rPr>
              <a:t>dataframe</a:t>
            </a:r>
            <a:r>
              <a:rPr lang="en-CA" dirty="0">
                <a:latin typeface="+mj-lt"/>
              </a:rPr>
              <a:t>.   If you had only numbers you could use a special type called a </a:t>
            </a:r>
            <a:r>
              <a:rPr lang="en-CA" i="1" dirty="0">
                <a:latin typeface="+mj-lt"/>
              </a:rPr>
              <a:t>matrix</a:t>
            </a:r>
            <a:r>
              <a:rPr lang="en-CA" dirty="0">
                <a:latin typeface="+mj-lt"/>
              </a:rPr>
              <a:t>.</a:t>
            </a:r>
          </a:p>
        </p:txBody>
      </p:sp>
    </p:spTree>
    <p:extLst>
      <p:ext uri="{BB962C8B-B14F-4D97-AF65-F5344CB8AC3E}">
        <p14:creationId xmlns:p14="http://schemas.microsoft.com/office/powerpoint/2010/main" val="4113978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How R Thinks About Data</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18" name="Picture 17"/>
          <p:cNvPicPr>
            <a:picLocks noChangeAspect="1"/>
          </p:cNvPicPr>
          <p:nvPr/>
        </p:nvPicPr>
        <p:blipFill>
          <a:blip r:embed="rId2"/>
          <a:stretch>
            <a:fillRect/>
          </a:stretch>
        </p:blipFill>
        <p:spPr>
          <a:xfrm>
            <a:off x="1879345" y="2267316"/>
            <a:ext cx="4429125" cy="3248025"/>
          </a:xfrm>
          <a:prstGeom prst="rect">
            <a:avLst/>
          </a:prstGeom>
        </p:spPr>
      </p:pic>
      <p:sp>
        <p:nvSpPr>
          <p:cNvPr id="19" name="Rectangle 18"/>
          <p:cNvSpPr/>
          <p:nvPr/>
        </p:nvSpPr>
        <p:spPr>
          <a:xfrm flipV="1">
            <a:off x="2384385" y="2180817"/>
            <a:ext cx="3924085" cy="3047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flipV="1">
            <a:off x="1879345" y="2485611"/>
            <a:ext cx="494432" cy="304614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ounded Rectangular Callout 20"/>
          <p:cNvSpPr/>
          <p:nvPr/>
        </p:nvSpPr>
        <p:spPr>
          <a:xfrm>
            <a:off x="1797313" y="1177053"/>
            <a:ext cx="1990845" cy="601883"/>
          </a:xfrm>
          <a:prstGeom prst="wedgeRoundRectCallout">
            <a:avLst>
              <a:gd name="adj1" fmla="val 19260"/>
              <a:gd name="adj2" fmla="val 1106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Column Names</a:t>
            </a:r>
          </a:p>
        </p:txBody>
      </p:sp>
      <p:sp>
        <p:nvSpPr>
          <p:cNvPr id="22" name="Rounded Rectangular Callout 21"/>
          <p:cNvSpPr/>
          <p:nvPr/>
        </p:nvSpPr>
        <p:spPr>
          <a:xfrm>
            <a:off x="2126561" y="5733636"/>
            <a:ext cx="1990845" cy="601883"/>
          </a:xfrm>
          <a:prstGeom prst="wedgeRoundRectCallout">
            <a:avLst>
              <a:gd name="adj1" fmla="val -51497"/>
              <a:gd name="adj2" fmla="val -8845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Row Names</a:t>
            </a:r>
          </a:p>
        </p:txBody>
      </p:sp>
      <p:sp>
        <p:nvSpPr>
          <p:cNvPr id="23" name="Content Placeholder 2"/>
          <p:cNvSpPr>
            <a:spLocks noGrp="1"/>
          </p:cNvSpPr>
          <p:nvPr>
            <p:ph idx="1"/>
          </p:nvPr>
        </p:nvSpPr>
        <p:spPr>
          <a:xfrm>
            <a:off x="6813510" y="1532238"/>
            <a:ext cx="4953109" cy="5129819"/>
          </a:xfrm>
        </p:spPr>
        <p:txBody>
          <a:bodyPr>
            <a:normAutofit/>
          </a:bodyPr>
          <a:lstStyle/>
          <a:p>
            <a:pPr marL="0" indent="0">
              <a:buNone/>
            </a:pPr>
            <a:r>
              <a:rPr lang="en-CA" dirty="0">
                <a:latin typeface="+mj-lt"/>
              </a:rPr>
              <a:t>For convenience you have names for both rows and columns.  These will become very important for manipulation.</a:t>
            </a:r>
          </a:p>
        </p:txBody>
      </p:sp>
    </p:spTree>
    <p:extLst>
      <p:ext uri="{BB962C8B-B14F-4D97-AF65-F5344CB8AC3E}">
        <p14:creationId xmlns:p14="http://schemas.microsoft.com/office/powerpoint/2010/main" val="1182791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Data Types</a:t>
            </a:r>
          </a:p>
        </p:txBody>
      </p:sp>
      <p:sp>
        <p:nvSpPr>
          <p:cNvPr id="3" name="Content Placeholder 2"/>
          <p:cNvSpPr>
            <a:spLocks noGrp="1"/>
          </p:cNvSpPr>
          <p:nvPr>
            <p:ph idx="1"/>
          </p:nvPr>
        </p:nvSpPr>
        <p:spPr>
          <a:xfrm>
            <a:off x="1484310" y="1436914"/>
            <a:ext cx="10018713" cy="4627555"/>
          </a:xfrm>
        </p:spPr>
        <p:txBody>
          <a:bodyPr>
            <a:normAutofit/>
          </a:bodyPr>
          <a:lstStyle/>
          <a:p>
            <a:endParaRPr lang="en-CA" dirty="0">
              <a:latin typeface="+mj-lt"/>
            </a:endParaRPr>
          </a:p>
          <a:p>
            <a:pPr marL="0" indent="0">
              <a:buNone/>
            </a:pPr>
            <a:r>
              <a:rPr lang="en-CA" dirty="0">
                <a:latin typeface="+mj-lt"/>
              </a:rPr>
              <a:t>When you define a “variable” in R they are technically </a:t>
            </a:r>
            <a:r>
              <a:rPr lang="en-CA" i="1" dirty="0">
                <a:latin typeface="+mj-lt"/>
              </a:rPr>
              <a:t>objects</a:t>
            </a:r>
            <a:r>
              <a:rPr lang="en-CA" dirty="0">
                <a:latin typeface="+mj-lt"/>
              </a:rPr>
              <a:t>, and every object can be classified by its “type”, also known as a </a:t>
            </a:r>
            <a:r>
              <a:rPr lang="en-CA" i="1" dirty="0">
                <a:latin typeface="+mj-lt"/>
              </a:rPr>
              <a:t>mode.</a:t>
            </a:r>
          </a:p>
          <a:p>
            <a:pPr marL="0" indent="0">
              <a:buNone/>
            </a:pPr>
            <a:r>
              <a:rPr lang="en-CA" dirty="0">
                <a:latin typeface="+mj-lt"/>
              </a:rPr>
              <a:t>Most common </a:t>
            </a:r>
            <a:r>
              <a:rPr lang="en-CA" i="1" dirty="0">
                <a:latin typeface="+mj-lt"/>
              </a:rPr>
              <a:t>modes</a:t>
            </a:r>
            <a:r>
              <a:rPr lang="en-CA" dirty="0">
                <a:latin typeface="+mj-lt"/>
              </a:rPr>
              <a:t> are</a:t>
            </a:r>
          </a:p>
          <a:p>
            <a:pPr marL="457200" lvl="1" indent="0">
              <a:buNone/>
            </a:pPr>
            <a:r>
              <a:rPr lang="en-CA" dirty="0">
                <a:latin typeface="+mj-lt"/>
              </a:rPr>
              <a:t>Numeric</a:t>
            </a:r>
          </a:p>
          <a:p>
            <a:pPr marL="457200" lvl="1" indent="0">
              <a:buNone/>
            </a:pPr>
            <a:endParaRPr lang="en-CA" dirty="0">
              <a:latin typeface="+mj-lt"/>
            </a:endParaRPr>
          </a:p>
          <a:p>
            <a:pPr marL="457200" lvl="1" indent="0">
              <a:buNone/>
            </a:pPr>
            <a:r>
              <a:rPr lang="en-CA" dirty="0">
                <a:latin typeface="+mj-lt"/>
              </a:rPr>
              <a:t>Character</a:t>
            </a:r>
          </a:p>
          <a:p>
            <a:pPr lvl="1"/>
            <a:endParaRPr lang="en-CA" dirty="0">
              <a:latin typeface="+mj-lt"/>
            </a:endParaRPr>
          </a:p>
          <a:p>
            <a:pPr marL="457200" lvl="1" indent="0">
              <a:buNone/>
            </a:pPr>
            <a:r>
              <a:rPr lang="en-CA" dirty="0">
                <a:latin typeface="+mj-lt"/>
              </a:rPr>
              <a:t>Logical</a:t>
            </a:r>
          </a:p>
          <a:p>
            <a:pPr marL="457200" lvl="1" indent="0">
              <a:buNone/>
            </a:pPr>
            <a:endParaRPr lang="en-CA" dirty="0">
              <a:latin typeface="+mj-lt"/>
            </a:endParaRPr>
          </a:p>
        </p:txBody>
      </p:sp>
      <p:sp>
        <p:nvSpPr>
          <p:cNvPr id="6" name="TextBox 5"/>
          <p:cNvSpPr txBox="1"/>
          <p:nvPr/>
        </p:nvSpPr>
        <p:spPr>
          <a:xfrm>
            <a:off x="3727703" y="3401781"/>
            <a:ext cx="6862439" cy="697253"/>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age &lt;- 23</a:t>
            </a:r>
          </a:p>
          <a:p>
            <a:r>
              <a:rPr lang="en-CA" sz="1400" b="1" dirty="0">
                <a:latin typeface="Courier New" panose="02070309020205020404" pitchFamily="49" charset="0"/>
                <a:cs typeface="Courier New" panose="02070309020205020404" pitchFamily="49" charset="0"/>
              </a:rPr>
              <a:t>&gt; mode(age)</a:t>
            </a:r>
          </a:p>
          <a:p>
            <a:r>
              <a:rPr lang="en-CA" sz="1400" dirty="0">
                <a:latin typeface="Courier New" panose="02070309020205020404" pitchFamily="49" charset="0"/>
                <a:cs typeface="Courier New" panose="02070309020205020404" pitchFamily="49" charset="0"/>
              </a:rPr>
              <a:t>[1] “numeric”</a:t>
            </a:r>
          </a:p>
        </p:txBody>
      </p:sp>
      <p:sp>
        <p:nvSpPr>
          <p:cNvPr id="7" name="TextBox 6"/>
          <p:cNvSpPr txBox="1"/>
          <p:nvPr/>
        </p:nvSpPr>
        <p:spPr>
          <a:xfrm>
            <a:off x="3727701" y="4288631"/>
            <a:ext cx="6862439" cy="697253"/>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name &lt;- “Brad”</a:t>
            </a:r>
          </a:p>
          <a:p>
            <a:r>
              <a:rPr lang="en-CA" sz="1400" b="1" dirty="0">
                <a:latin typeface="Courier New" panose="02070309020205020404" pitchFamily="49" charset="0"/>
                <a:cs typeface="Courier New" panose="02070309020205020404" pitchFamily="49" charset="0"/>
              </a:rPr>
              <a:t>&gt; mode(name)</a:t>
            </a:r>
          </a:p>
          <a:p>
            <a:r>
              <a:rPr lang="en-CA" sz="1400" dirty="0">
                <a:latin typeface="Courier New" panose="02070309020205020404" pitchFamily="49" charset="0"/>
                <a:cs typeface="Courier New" panose="02070309020205020404" pitchFamily="49" charset="0"/>
              </a:rPr>
              <a:t>[1] “character”</a:t>
            </a:r>
          </a:p>
        </p:txBody>
      </p:sp>
      <p:sp>
        <p:nvSpPr>
          <p:cNvPr id="8" name="TextBox 7"/>
          <p:cNvSpPr txBox="1"/>
          <p:nvPr/>
        </p:nvSpPr>
        <p:spPr>
          <a:xfrm>
            <a:off x="3727701" y="5175481"/>
            <a:ext cx="6862439" cy="697253"/>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tall &lt;- TRUE</a:t>
            </a:r>
          </a:p>
          <a:p>
            <a:r>
              <a:rPr lang="en-CA" sz="1400" b="1" dirty="0">
                <a:latin typeface="Courier New" panose="02070309020205020404" pitchFamily="49" charset="0"/>
                <a:cs typeface="Courier New" panose="02070309020205020404" pitchFamily="49" charset="0"/>
              </a:rPr>
              <a:t>&gt; mode(tall)</a:t>
            </a:r>
          </a:p>
          <a:p>
            <a:r>
              <a:rPr lang="en-CA" sz="1400" dirty="0">
                <a:latin typeface="Courier New" panose="02070309020205020404" pitchFamily="49" charset="0"/>
                <a:cs typeface="Courier New" panose="02070309020205020404" pitchFamily="49" charset="0"/>
              </a:rPr>
              <a:t>[1] “logical”</a:t>
            </a:r>
          </a:p>
        </p:txBody>
      </p:sp>
      <p:sp>
        <p:nvSpPr>
          <p:cNvPr id="5" name="Slide Number Placeholder 4"/>
          <p:cNvSpPr>
            <a:spLocks noGrp="1"/>
          </p:cNvSpPr>
          <p:nvPr>
            <p:ph type="sldNum" sz="quarter" idx="12"/>
          </p:nvPr>
        </p:nvSpPr>
        <p:spPr/>
        <p:txBody>
          <a:bodyPr/>
          <a:lstStyle/>
          <a:p>
            <a:fld id="{D57F1E4F-1CFF-5643-939E-217C01CDF565}" type="slidenum">
              <a:rPr lang="en-US" smtClean="0"/>
              <a:pPr/>
              <a:t>33</a:t>
            </a:fld>
            <a:endParaRPr lang="en-US" dirty="0"/>
          </a:p>
        </p:txBody>
      </p:sp>
    </p:spTree>
    <p:custDataLst>
      <p:tags r:id="rId1"/>
    </p:custDataLst>
    <p:extLst>
      <p:ext uri="{BB962C8B-B14F-4D97-AF65-F5344CB8AC3E}">
        <p14:creationId xmlns:p14="http://schemas.microsoft.com/office/powerpoint/2010/main" val="1641617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DDC05-D0CF-446D-8F3A-68048D40AA8B}"/>
              </a:ext>
            </a:extLst>
          </p:cNvPr>
          <p:cNvSpPr>
            <a:spLocks noGrp="1"/>
          </p:cNvSpPr>
          <p:nvPr>
            <p:ph type="title"/>
          </p:nvPr>
        </p:nvSpPr>
        <p:spPr/>
        <p:txBody>
          <a:bodyPr>
            <a:normAutofit fontScale="90000"/>
          </a:bodyPr>
          <a:lstStyle/>
          <a:p>
            <a:r>
              <a:rPr lang="en-US" dirty="0"/>
              <a:t>Use </a:t>
            </a:r>
            <a:r>
              <a:rPr lang="en-US" dirty="0" err="1"/>
              <a:t>RMarkdown</a:t>
            </a:r>
            <a:endParaRPr lang="en-US" dirty="0"/>
          </a:p>
        </p:txBody>
      </p:sp>
      <p:sp>
        <p:nvSpPr>
          <p:cNvPr id="3" name="Content Placeholder 2">
            <a:extLst>
              <a:ext uri="{FF2B5EF4-FFF2-40B4-BE49-F238E27FC236}">
                <a16:creationId xmlns:a16="http://schemas.microsoft.com/office/drawing/2014/main" xmlns="" id="{89BCE1BD-4641-4F89-863D-EEB426186045}"/>
              </a:ext>
            </a:extLst>
          </p:cNvPr>
          <p:cNvSpPr>
            <a:spLocks noGrp="1"/>
          </p:cNvSpPr>
          <p:nvPr>
            <p:ph idx="1"/>
          </p:nvPr>
        </p:nvSpPr>
        <p:spPr/>
        <p:txBody>
          <a:bodyPr>
            <a:normAutofit/>
          </a:bodyPr>
          <a:lstStyle/>
          <a:p>
            <a:r>
              <a:rPr lang="en-US" dirty="0" err="1"/>
              <a:t>RMarkdown</a:t>
            </a:r>
            <a:r>
              <a:rPr lang="en-US" dirty="0"/>
              <a:t> Intro</a:t>
            </a:r>
          </a:p>
          <a:p>
            <a:endParaRPr lang="en-US" dirty="0"/>
          </a:p>
          <a:p>
            <a:r>
              <a:rPr lang="en-US" dirty="0"/>
              <a:t>Working with Files</a:t>
            </a:r>
          </a:p>
          <a:p>
            <a:endParaRPr lang="en-US" dirty="0"/>
          </a:p>
          <a:p>
            <a:r>
              <a:rPr lang="en-US" dirty="0"/>
              <a:t>Vectors &amp; </a:t>
            </a:r>
            <a:r>
              <a:rPr lang="en-US" dirty="0" err="1"/>
              <a:t>Dataframes</a:t>
            </a:r>
            <a:endParaRPr lang="en-US" dirty="0"/>
          </a:p>
          <a:p>
            <a:endParaRPr lang="en-US" dirty="0"/>
          </a:p>
          <a:p>
            <a:r>
              <a:rPr lang="en-US" dirty="0"/>
              <a:t>Comparisons &amp; Logic</a:t>
            </a:r>
          </a:p>
        </p:txBody>
      </p:sp>
      <p:sp>
        <p:nvSpPr>
          <p:cNvPr id="4" name="Slide Number Placeholder 3">
            <a:extLst>
              <a:ext uri="{FF2B5EF4-FFF2-40B4-BE49-F238E27FC236}">
                <a16:creationId xmlns:a16="http://schemas.microsoft.com/office/drawing/2014/main" xmlns="" id="{63E02FAB-3E31-4488-ACF9-5AA68A1A5F5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30669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EF540E-CDFC-4842-B8C4-F317AC0F6BCC}"/>
              </a:ext>
            </a:extLst>
          </p:cNvPr>
          <p:cNvSpPr>
            <a:spLocks noGrp="1"/>
          </p:cNvSpPr>
          <p:nvPr>
            <p:ph type="title"/>
          </p:nvPr>
        </p:nvSpPr>
        <p:spPr/>
        <p:txBody>
          <a:bodyPr>
            <a:normAutofit/>
          </a:bodyPr>
          <a:lstStyle/>
          <a:p>
            <a:r>
              <a:rPr lang="en-US" dirty="0"/>
              <a:t>Appendices</a:t>
            </a:r>
          </a:p>
        </p:txBody>
      </p:sp>
      <p:sp>
        <p:nvSpPr>
          <p:cNvPr id="5" name="Text Placeholder 4">
            <a:extLst>
              <a:ext uri="{FF2B5EF4-FFF2-40B4-BE49-F238E27FC236}">
                <a16:creationId xmlns:a16="http://schemas.microsoft.com/office/drawing/2014/main" xmlns="" id="{4E77609A-3D28-47A3-8433-0E2883C310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9A1B63A7-44D1-470D-AB33-C1089756BB1F}"/>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custDataLst>
      <p:tags r:id="rId1"/>
    </p:custDataLst>
    <p:extLst>
      <p:ext uri="{BB962C8B-B14F-4D97-AF65-F5344CB8AC3E}">
        <p14:creationId xmlns:p14="http://schemas.microsoft.com/office/powerpoint/2010/main" val="154577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Data Types - Factors</a:t>
            </a:r>
          </a:p>
        </p:txBody>
      </p:sp>
      <p:sp>
        <p:nvSpPr>
          <p:cNvPr id="5" name="Content Placeholder 4"/>
          <p:cNvSpPr>
            <a:spLocks noGrp="1"/>
          </p:cNvSpPr>
          <p:nvPr>
            <p:ph idx="1"/>
          </p:nvPr>
        </p:nvSpPr>
        <p:spPr>
          <a:xfrm>
            <a:off x="1484310" y="1678328"/>
            <a:ext cx="10018713" cy="4884517"/>
          </a:xfrm>
        </p:spPr>
        <p:txBody>
          <a:bodyPr>
            <a:normAutofit/>
          </a:bodyPr>
          <a:lstStyle/>
          <a:p>
            <a:pPr marL="0" indent="0">
              <a:buNone/>
            </a:pPr>
            <a:r>
              <a:rPr lang="en-CA" sz="2000" dirty="0"/>
              <a:t>Factors are a special variable type that often represent categorical variables.  They become important when you want to do predictive models because many packages expect some variables to be factors. </a:t>
            </a:r>
          </a:p>
          <a:p>
            <a:pPr marL="0" indent="0">
              <a:buNone/>
            </a:pPr>
            <a:endParaRPr lang="en-CA" sz="2000" dirty="0"/>
          </a:p>
          <a:p>
            <a:pPr marL="0" indent="0">
              <a:buNone/>
            </a:pPr>
            <a:endParaRPr lang="en-CA" sz="2000" dirty="0"/>
          </a:p>
          <a:p>
            <a:pPr marL="0" indent="0">
              <a:buNone/>
            </a:pPr>
            <a:endParaRPr lang="en-CA" sz="2000" dirty="0"/>
          </a:p>
          <a:p>
            <a:pPr marL="0" indent="0">
              <a:buNone/>
            </a:pPr>
            <a:endParaRPr lang="en-CA" sz="2000" dirty="0"/>
          </a:p>
          <a:p>
            <a:pPr marL="0" indent="0">
              <a:buNone/>
            </a:pPr>
            <a:endParaRPr lang="en-CA" sz="2000" dirty="0"/>
          </a:p>
          <a:p>
            <a:pPr marL="0" indent="0">
              <a:buNone/>
            </a:pPr>
            <a:endParaRPr lang="en-CA" sz="2000" dirty="0"/>
          </a:p>
          <a:p>
            <a:pPr marL="0" indent="0">
              <a:buNone/>
            </a:pPr>
            <a:r>
              <a:rPr lang="en-CA" sz="2000" dirty="0"/>
              <a:t>A factor is stored in memory as a integer vector mapped to a label</a:t>
            </a:r>
          </a:p>
          <a:p>
            <a:pPr marL="0" indent="0">
              <a:buNone/>
            </a:pPr>
            <a:endParaRPr lang="en-CA" sz="2000" dirty="0"/>
          </a:p>
          <a:p>
            <a:pPr marL="0" indent="0">
              <a:buNone/>
            </a:pPr>
            <a:endParaRPr lang="en-CA" sz="2000" dirty="0"/>
          </a:p>
        </p:txBody>
      </p:sp>
      <p:sp>
        <p:nvSpPr>
          <p:cNvPr id="9" name="TextBox 8"/>
          <p:cNvSpPr txBox="1"/>
          <p:nvPr/>
        </p:nvSpPr>
        <p:spPr>
          <a:xfrm>
            <a:off x="1577875" y="2759869"/>
            <a:ext cx="10279179" cy="2465273"/>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data (iris)</a:t>
            </a:r>
          </a:p>
          <a:p>
            <a:r>
              <a:rPr lang="en-CA" sz="1400" b="1" dirty="0">
                <a:latin typeface="Courier New" panose="02070309020205020404" pitchFamily="49" charset="0"/>
                <a:cs typeface="Courier New" panose="02070309020205020404" pitchFamily="49" charset="0"/>
              </a:rPr>
              <a:t>&gt; mode(</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 Find out its “basic data type” </a:t>
            </a:r>
            <a:endParaRPr lang="en-CA" sz="1400" b="1"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[1] "numeric"</a:t>
            </a:r>
            <a:endParaRPr lang="pt-BR" sz="1400" dirty="0">
              <a:latin typeface="Courier New" panose="02070309020205020404" pitchFamily="49" charset="0"/>
              <a:cs typeface="Courier New" panose="02070309020205020404" pitchFamily="49" charset="0"/>
            </a:endParaRPr>
          </a:p>
          <a:p>
            <a:pPr marL="285750" indent="-285750">
              <a:buFont typeface="Wingdings" panose="05000000000000000000" pitchFamily="2" charset="2"/>
              <a:buChar char="Ø"/>
            </a:pPr>
            <a:endParaRPr lang="en-CA" sz="1400" b="1"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&gt; is(</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 List every structure it is: it’s a numeric vector but also a “factor”</a:t>
            </a:r>
          </a:p>
          <a:p>
            <a:pPr marL="285750" indent="-285750">
              <a:buFont typeface="Wingdings" panose="05000000000000000000" pitchFamily="2" charset="2"/>
              <a:buChar char="Ø"/>
            </a:pPr>
            <a:endParaRPr lang="en-CA" sz="1400" b="1"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[1] </a:t>
            </a:r>
            <a:r>
              <a:rPr lang="en-CA" sz="1400" b="1" dirty="0">
                <a:solidFill>
                  <a:srgbClr val="FF0000"/>
                </a:solidFill>
                <a:latin typeface="Courier New" panose="02070309020205020404" pitchFamily="49" charset="0"/>
                <a:cs typeface="Courier New" panose="02070309020205020404" pitchFamily="49" charset="0"/>
              </a:rPr>
              <a:t>"factor"     </a:t>
            </a:r>
            <a:r>
              <a:rPr lang="en-CA" sz="1400" dirty="0">
                <a:latin typeface="Courier New" panose="02070309020205020404" pitchFamily="49" charset="0"/>
                <a:cs typeface="Courier New" panose="02070309020205020404" pitchFamily="49" charset="0"/>
              </a:rPr>
              <a:t>"integer"     "</a:t>
            </a:r>
            <a:r>
              <a:rPr lang="en-CA" sz="1400" dirty="0" err="1">
                <a:latin typeface="Courier New" panose="02070309020205020404" pitchFamily="49" charset="0"/>
                <a:cs typeface="Courier New" panose="02070309020205020404" pitchFamily="49" charset="0"/>
              </a:rPr>
              <a:t>oldClass</a:t>
            </a:r>
            <a:r>
              <a:rPr lang="en-CA" sz="1400" dirty="0">
                <a:latin typeface="Courier New" panose="02070309020205020404" pitchFamily="49" charset="0"/>
                <a:cs typeface="Courier New" panose="02070309020205020404" pitchFamily="49" charset="0"/>
              </a:rPr>
              <a:t>"     "numeric"     "vector"     "</a:t>
            </a:r>
            <a:r>
              <a:rPr lang="en-CA" sz="1400" dirty="0" err="1">
                <a:latin typeface="Courier New" panose="02070309020205020404" pitchFamily="49" charset="0"/>
                <a:cs typeface="Courier New" panose="02070309020205020404" pitchFamily="49" charset="0"/>
              </a:rPr>
              <a:t>data.frameRowLabels</a:t>
            </a:r>
            <a:r>
              <a:rPr lang="en-CA" sz="1400" dirty="0">
                <a:latin typeface="Courier New" panose="02070309020205020404" pitchFamily="49" charset="0"/>
                <a:cs typeface="Courier New" panose="02070309020205020404" pitchFamily="49" charset="0"/>
              </a:rPr>
              <a:t>"</a:t>
            </a:r>
          </a:p>
          <a:p>
            <a:endParaRPr lang="en-CA" sz="1400" b="1"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str</a:t>
            </a:r>
            <a:r>
              <a:rPr lang="en-CA" sz="1400" b="1" dirty="0">
                <a:latin typeface="Courier New" panose="02070309020205020404" pitchFamily="49" charset="0"/>
                <a:cs typeface="Courier New" panose="02070309020205020404" pitchFamily="49" charset="0"/>
              </a:rPr>
              <a:t>(</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 Print the “structure” of this variable</a:t>
            </a:r>
          </a:p>
          <a:p>
            <a:pPr marL="285750" indent="-285750">
              <a:buFont typeface="Wingdings" panose="05000000000000000000" pitchFamily="2" charset="2"/>
              <a:buChar char="Ø"/>
            </a:pPr>
            <a:endParaRPr lang="en-CA" sz="1400" b="1"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 </a:t>
            </a:r>
            <a:r>
              <a:rPr lang="en-CA" sz="1400" dirty="0">
                <a:latin typeface="Courier New" panose="02070309020205020404" pitchFamily="49" charset="0"/>
                <a:cs typeface="Courier New" panose="02070309020205020404" pitchFamily="49" charset="0"/>
              </a:rPr>
              <a:t>Factor w/ 3 levels "</a:t>
            </a:r>
            <a:r>
              <a:rPr lang="en-CA" sz="1400" dirty="0" err="1">
                <a:latin typeface="Courier New" panose="02070309020205020404" pitchFamily="49" charset="0"/>
                <a:cs typeface="Courier New" panose="02070309020205020404" pitchFamily="49" charset="0"/>
              </a:rPr>
              <a:t>setosa</a:t>
            </a:r>
            <a:r>
              <a:rPr lang="en-CA" sz="1400" dirty="0">
                <a:latin typeface="Courier New" panose="02070309020205020404" pitchFamily="49" charset="0"/>
                <a:cs typeface="Courier New" panose="02070309020205020404" pitchFamily="49" charset="0"/>
              </a:rPr>
              <a:t>","</a:t>
            </a:r>
            <a:r>
              <a:rPr lang="en-CA" sz="1400" dirty="0" err="1">
                <a:latin typeface="Courier New" panose="02070309020205020404" pitchFamily="49" charset="0"/>
                <a:cs typeface="Courier New" panose="02070309020205020404" pitchFamily="49" charset="0"/>
              </a:rPr>
              <a:t>versicolor</a:t>
            </a:r>
            <a:r>
              <a:rPr lang="en-CA" sz="1400" dirty="0">
                <a:latin typeface="Courier New" panose="02070309020205020404" pitchFamily="49" charset="0"/>
                <a:cs typeface="Courier New" panose="02070309020205020404" pitchFamily="49" charset="0"/>
              </a:rPr>
              <a:t>",..: 1 1 1 1 1 1 1 1 1 1 ...</a:t>
            </a:r>
          </a:p>
          <a:p>
            <a:endParaRPr lang="en-CA" sz="1400" b="1" dirty="0">
              <a:latin typeface="Courier New" panose="02070309020205020404" pitchFamily="49" charset="0"/>
              <a:cs typeface="Courier New" panose="02070309020205020404" pitchFamily="49" charset="0"/>
            </a:endParaRPr>
          </a:p>
        </p:txBody>
      </p:sp>
      <p:sp>
        <p:nvSpPr>
          <p:cNvPr id="8" name="TextBox 7"/>
          <p:cNvSpPr txBox="1"/>
          <p:nvPr/>
        </p:nvSpPr>
        <p:spPr>
          <a:xfrm>
            <a:off x="1577876" y="5847114"/>
            <a:ext cx="9495408" cy="521018"/>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levels(</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a:t>
            </a:r>
          </a:p>
          <a:p>
            <a:r>
              <a:rPr lang="en-CA" sz="1400" dirty="0">
                <a:latin typeface="Courier New" panose="02070309020205020404" pitchFamily="49" charset="0"/>
                <a:cs typeface="Courier New" panose="02070309020205020404" pitchFamily="49" charset="0"/>
              </a:rPr>
              <a:t>[1] "</a:t>
            </a:r>
            <a:r>
              <a:rPr lang="en-CA" sz="1400" dirty="0" err="1">
                <a:latin typeface="Courier New" panose="02070309020205020404" pitchFamily="49" charset="0"/>
                <a:cs typeface="Courier New" panose="02070309020205020404" pitchFamily="49" charset="0"/>
              </a:rPr>
              <a:t>setosa</a:t>
            </a:r>
            <a:r>
              <a:rPr lang="en-CA" sz="1400" dirty="0">
                <a:latin typeface="Courier New" panose="02070309020205020404" pitchFamily="49" charset="0"/>
                <a:cs typeface="Courier New" panose="02070309020205020404" pitchFamily="49" charset="0"/>
              </a:rPr>
              <a:t>"     "</a:t>
            </a:r>
            <a:r>
              <a:rPr lang="en-CA" sz="1400" dirty="0" err="1">
                <a:latin typeface="Courier New" panose="02070309020205020404" pitchFamily="49" charset="0"/>
                <a:cs typeface="Courier New" panose="02070309020205020404" pitchFamily="49" charset="0"/>
              </a:rPr>
              <a:t>versicolor</a:t>
            </a:r>
            <a:r>
              <a:rPr lang="en-CA" sz="1400" dirty="0">
                <a:latin typeface="Courier New" panose="02070309020205020404" pitchFamily="49" charset="0"/>
                <a:cs typeface="Courier New" panose="02070309020205020404" pitchFamily="49" charset="0"/>
              </a:rPr>
              <a:t>" "</a:t>
            </a:r>
            <a:r>
              <a:rPr lang="en-CA" sz="1400" dirty="0" err="1">
                <a:latin typeface="Courier New" panose="02070309020205020404" pitchFamily="49" charset="0"/>
                <a:cs typeface="Courier New" panose="02070309020205020404" pitchFamily="49" charset="0"/>
              </a:rPr>
              <a:t>virginica</a:t>
            </a:r>
            <a:r>
              <a:rPr lang="en-CA" sz="1400" dirty="0">
                <a:latin typeface="Courier New" panose="02070309020205020404" pitchFamily="49" charset="0"/>
                <a:cs typeface="Courier New" panose="02070309020205020404" pitchFamily="49" charset="0"/>
              </a:rPr>
              <a:t>" </a:t>
            </a:r>
          </a:p>
        </p:txBody>
      </p:sp>
      <p:sp>
        <p:nvSpPr>
          <p:cNvPr id="3" name="Slide Number Placeholder 2"/>
          <p:cNvSpPr>
            <a:spLocks noGrp="1"/>
          </p:cNvSpPr>
          <p:nvPr>
            <p:ph type="sldNum" sz="quarter" idx="12"/>
          </p:nvPr>
        </p:nvSpPr>
        <p:spPr/>
        <p:txBody>
          <a:bodyPr/>
          <a:lstStyle/>
          <a:p>
            <a:fld id="{D57F1E4F-1CFF-5643-939E-217C01CDF565}" type="slidenum">
              <a:rPr lang="en-US" smtClean="0"/>
              <a:pPr/>
              <a:t>36</a:t>
            </a:fld>
            <a:endParaRPr lang="en-US" dirty="0"/>
          </a:p>
        </p:txBody>
      </p:sp>
    </p:spTree>
    <p:custDataLst>
      <p:tags r:id="rId1"/>
    </p:custDataLst>
    <p:extLst>
      <p:ext uri="{BB962C8B-B14F-4D97-AF65-F5344CB8AC3E}">
        <p14:creationId xmlns:p14="http://schemas.microsoft.com/office/powerpoint/2010/main" val="3706676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Coercing Data Types or Objects</a:t>
            </a:r>
          </a:p>
        </p:txBody>
      </p:sp>
      <p:sp>
        <p:nvSpPr>
          <p:cNvPr id="5" name="Content Placeholder 4"/>
          <p:cNvSpPr>
            <a:spLocks noGrp="1"/>
          </p:cNvSpPr>
          <p:nvPr>
            <p:ph idx="1"/>
          </p:nvPr>
        </p:nvSpPr>
        <p:spPr>
          <a:xfrm>
            <a:off x="1484310" y="1678329"/>
            <a:ext cx="10018713" cy="4112872"/>
          </a:xfrm>
        </p:spPr>
        <p:txBody>
          <a:bodyPr/>
          <a:lstStyle/>
          <a:p>
            <a:pPr marL="0" indent="0">
              <a:buNone/>
            </a:pPr>
            <a:r>
              <a:rPr lang="en-CA" dirty="0"/>
              <a:t>You will often need to change the data type of your data to other types which is easily done. In the previous slide we found out Species variable was “numeric”, but also a factor that is mapped to a label. Watch what happens when we coerce the data type.</a:t>
            </a:r>
          </a:p>
          <a:p>
            <a:pPr marL="0" indent="0">
              <a:buNone/>
            </a:pPr>
            <a:endParaRPr lang="en-CA" dirty="0"/>
          </a:p>
          <a:p>
            <a:pPr marL="0" indent="0">
              <a:buNone/>
            </a:pPr>
            <a:endParaRPr lang="en-CA" dirty="0"/>
          </a:p>
          <a:p>
            <a:pPr marL="0" indent="0">
              <a:buNone/>
            </a:pPr>
            <a:endParaRPr lang="en-CA" dirty="0"/>
          </a:p>
          <a:p>
            <a:pPr marL="0" indent="0">
              <a:buNone/>
            </a:pPr>
            <a:r>
              <a:rPr lang="en-CA" dirty="0"/>
              <a:t>Other conversions:</a:t>
            </a:r>
          </a:p>
          <a:p>
            <a:pPr marL="0" indent="0">
              <a:buNone/>
            </a:pPr>
            <a:endParaRPr lang="en-CA" dirty="0"/>
          </a:p>
          <a:p>
            <a:pPr marL="0" indent="0">
              <a:buNone/>
            </a:pPr>
            <a:endParaRPr lang="en-CA" dirty="0"/>
          </a:p>
        </p:txBody>
      </p:sp>
      <p:sp>
        <p:nvSpPr>
          <p:cNvPr id="6" name="TextBox 5"/>
          <p:cNvSpPr txBox="1"/>
          <p:nvPr/>
        </p:nvSpPr>
        <p:spPr>
          <a:xfrm>
            <a:off x="1484310" y="3409004"/>
            <a:ext cx="10018713" cy="1253431"/>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as.character</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a:t>
            </a:r>
          </a:p>
          <a:p>
            <a:r>
              <a:rPr lang="pt-BR" sz="1400" dirty="0">
                <a:latin typeface="Courier New" panose="02070309020205020404" pitchFamily="49" charset="0"/>
                <a:cs typeface="Courier New" panose="02070309020205020404" pitchFamily="49" charset="0"/>
              </a:rPr>
              <a:t>&gt; [1] "setosa"     "setosa"     "setosa"     "setosa"     "setosa"     "setosa"     "setosa"</a:t>
            </a:r>
            <a:endParaRPr lang="en-CA" sz="1400" dirty="0">
              <a:latin typeface="Courier New" panose="02070309020205020404" pitchFamily="49" charset="0"/>
              <a:cs typeface="Courier New" panose="02070309020205020404" pitchFamily="49" charset="0"/>
            </a:endParaRPr>
          </a:p>
          <a:p>
            <a:endParaRPr lang="en-CA" sz="1400" b="1"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as.numeric</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iris$Species</a:t>
            </a:r>
            <a:r>
              <a:rPr lang="en-CA" sz="1400" b="1" dirty="0">
                <a:latin typeface="Courier New" panose="02070309020205020404" pitchFamily="49" charset="0"/>
                <a:cs typeface="Courier New" panose="02070309020205020404" pitchFamily="49" charset="0"/>
              </a:rPr>
              <a:t>)</a:t>
            </a:r>
          </a:p>
          <a:p>
            <a:r>
              <a:rPr lang="en-CA" sz="1400" dirty="0">
                <a:latin typeface="Courier New" panose="02070309020205020404" pitchFamily="49" charset="0"/>
                <a:cs typeface="Courier New" panose="02070309020205020404" pitchFamily="49" charset="0"/>
              </a:rPr>
              <a:t> [1] 1 1 1 1 1 1 1 1 1 1 1 1 1 1 1 1 1 1 1 1 1 1 1 1 1 1</a:t>
            </a:r>
          </a:p>
          <a:p>
            <a:endParaRPr lang="en-CA" sz="1400" dirty="0">
              <a:latin typeface="Courier New" panose="02070309020205020404" pitchFamily="49" charset="0"/>
              <a:cs typeface="Courier New" panose="02070309020205020404" pitchFamily="49" charset="0"/>
            </a:endParaRPr>
          </a:p>
        </p:txBody>
      </p:sp>
      <p:sp>
        <p:nvSpPr>
          <p:cNvPr id="7" name="TextBox 6"/>
          <p:cNvSpPr txBox="1"/>
          <p:nvPr/>
        </p:nvSpPr>
        <p:spPr>
          <a:xfrm>
            <a:off x="1573273" y="5429439"/>
            <a:ext cx="4928012" cy="820636"/>
          </a:xfrm>
          <a:prstGeom prst="rect">
            <a:avLst/>
          </a:prstGeom>
          <a:solidFill>
            <a:schemeClr val="bg1">
              <a:lumMod val="95000"/>
            </a:schemeClr>
          </a:solidFill>
        </p:spPr>
        <p:txBody>
          <a:bodyPr wrap="square" rtlCol="0">
            <a:noAutofit/>
          </a:bodyPr>
          <a:lstStyle/>
          <a:p>
            <a:r>
              <a:rPr lang="en-CA" sz="1400" b="1" dirty="0" err="1">
                <a:latin typeface="Courier New" panose="02070309020205020404" pitchFamily="49" charset="0"/>
                <a:cs typeface="Courier New" panose="02070309020205020404" pitchFamily="49" charset="0"/>
              </a:rPr>
              <a:t>as.factor</a:t>
            </a:r>
            <a:r>
              <a:rPr lang="en-CA" sz="1400" b="1" dirty="0">
                <a:latin typeface="Courier New" panose="02070309020205020404" pitchFamily="49" charset="0"/>
                <a:cs typeface="Courier New" panose="02070309020205020404" pitchFamily="49" charset="0"/>
              </a:rPr>
              <a:t>()</a:t>
            </a:r>
          </a:p>
          <a:p>
            <a:r>
              <a:rPr lang="en-CA" sz="1400" b="1" dirty="0" err="1">
                <a:latin typeface="Courier New" panose="02070309020205020404" pitchFamily="49" charset="0"/>
                <a:cs typeface="Courier New" panose="02070309020205020404" pitchFamily="49" charset="0"/>
              </a:rPr>
              <a:t>as.logical</a:t>
            </a:r>
            <a:r>
              <a:rPr lang="en-CA" sz="1400" b="1" dirty="0">
                <a:latin typeface="Courier New" panose="02070309020205020404" pitchFamily="49" charset="0"/>
                <a:cs typeface="Courier New" panose="02070309020205020404" pitchFamily="49" charset="0"/>
              </a:rPr>
              <a:t>()</a:t>
            </a:r>
          </a:p>
          <a:p>
            <a:r>
              <a:rPr lang="en-CA" sz="1400" b="1" dirty="0" err="1">
                <a:latin typeface="Courier New" panose="02070309020205020404" pitchFamily="49" charset="0"/>
                <a:cs typeface="Courier New" panose="02070309020205020404" pitchFamily="49" charset="0"/>
              </a:rPr>
              <a:t>as.numeric</a:t>
            </a:r>
            <a:r>
              <a:rPr lang="en-CA" sz="1400" b="1" dirty="0">
                <a:latin typeface="Courier New" panose="02070309020205020404" pitchFamily="49" charset="0"/>
                <a:cs typeface="Courier New" panose="02070309020205020404" pitchFamily="49" charset="0"/>
              </a:rPr>
              <a:t>()</a:t>
            </a: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p:txBody>
      </p:sp>
      <p:sp>
        <p:nvSpPr>
          <p:cNvPr id="3" name="Rectangle 2"/>
          <p:cNvSpPr/>
          <p:nvPr/>
        </p:nvSpPr>
        <p:spPr>
          <a:xfrm>
            <a:off x="6545766" y="5436039"/>
            <a:ext cx="4912775" cy="814036"/>
          </a:xfrm>
          <a:prstGeom prst="rect">
            <a:avLst/>
          </a:prstGeom>
          <a:solidFill>
            <a:schemeClr val="bg1">
              <a:lumMod val="95000"/>
            </a:schemeClr>
          </a:solidFill>
        </p:spPr>
        <p:txBody>
          <a:bodyPr wrap="square" rtlCol="0">
            <a:noAutofit/>
          </a:bodyPr>
          <a:lstStyle/>
          <a:p>
            <a:r>
              <a:rPr lang="en-CA" sz="1400" b="1" dirty="0" err="1">
                <a:latin typeface="Courier New" panose="02070309020205020404" pitchFamily="49" charset="0"/>
                <a:cs typeface="Courier New" panose="02070309020205020404" pitchFamily="49" charset="0"/>
              </a:rPr>
              <a:t>as.matrix</a:t>
            </a:r>
            <a:r>
              <a:rPr lang="en-CA" sz="1400" b="1" dirty="0">
                <a:latin typeface="Courier New" panose="02070309020205020404" pitchFamily="49" charset="0"/>
                <a:cs typeface="Courier New" panose="02070309020205020404" pitchFamily="49" charset="0"/>
              </a:rPr>
              <a:t>()</a:t>
            </a:r>
          </a:p>
          <a:p>
            <a:r>
              <a:rPr lang="en-CA" sz="1400" b="1" dirty="0" err="1">
                <a:latin typeface="Courier New" panose="02070309020205020404" pitchFamily="49" charset="0"/>
                <a:cs typeface="Courier New" panose="02070309020205020404" pitchFamily="49" charset="0"/>
              </a:rPr>
              <a:t>as.data.frame</a:t>
            </a:r>
            <a:r>
              <a:rPr lang="en-CA" sz="1400" b="1"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915792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Introduction to Dataframe</a:t>
            </a:r>
          </a:p>
        </p:txBody>
      </p:sp>
      <p:sp>
        <p:nvSpPr>
          <p:cNvPr id="3" name="Content Placeholder 2"/>
          <p:cNvSpPr>
            <a:spLocks noGrp="1"/>
          </p:cNvSpPr>
          <p:nvPr>
            <p:ph idx="1"/>
          </p:nvPr>
        </p:nvSpPr>
        <p:spPr>
          <a:xfrm>
            <a:off x="1484310" y="1436914"/>
            <a:ext cx="10018713" cy="4848271"/>
          </a:xfrm>
        </p:spPr>
        <p:txBody>
          <a:bodyPr>
            <a:normAutofit/>
          </a:bodyPr>
          <a:lstStyle/>
          <a:p>
            <a:r>
              <a:rPr lang="en-CA" sz="2000" dirty="0">
                <a:latin typeface="+mj-lt"/>
              </a:rPr>
              <a:t>You can create a data frame in multiple ways:</a:t>
            </a:r>
          </a:p>
          <a:p>
            <a:endParaRPr lang="en-CA" sz="2000" dirty="0">
              <a:latin typeface="+mj-lt"/>
            </a:endParaRPr>
          </a:p>
          <a:p>
            <a:endParaRPr lang="en-CA" sz="2000" dirty="0">
              <a:latin typeface="+mj-lt"/>
            </a:endParaRPr>
          </a:p>
          <a:p>
            <a:r>
              <a:rPr lang="en-CA" sz="2000" dirty="0">
                <a:latin typeface="+mj-lt"/>
              </a:rPr>
              <a:t>To review the structure of a </a:t>
            </a:r>
            <a:r>
              <a:rPr lang="en-CA" sz="2000" dirty="0" err="1">
                <a:latin typeface="+mj-lt"/>
              </a:rPr>
              <a:t>dataframe</a:t>
            </a:r>
            <a:r>
              <a:rPr lang="en-CA" sz="2000" dirty="0">
                <a:latin typeface="+mj-lt"/>
              </a:rPr>
              <a:t> you can use </a:t>
            </a:r>
            <a:r>
              <a:rPr lang="en-CA" sz="2000" dirty="0" err="1">
                <a:latin typeface="+mj-lt"/>
              </a:rPr>
              <a:t>str</a:t>
            </a:r>
            <a:endParaRPr lang="en-CA" sz="2000" dirty="0">
              <a:latin typeface="+mj-lt"/>
            </a:endParaRPr>
          </a:p>
          <a:p>
            <a:endParaRPr lang="en-CA" sz="2000" dirty="0">
              <a:latin typeface="+mj-lt"/>
            </a:endParaRPr>
          </a:p>
          <a:p>
            <a:endParaRPr lang="en-CA" sz="2000" dirty="0">
              <a:latin typeface="+mj-lt"/>
            </a:endParaRPr>
          </a:p>
          <a:p>
            <a:endParaRPr lang="en-CA" sz="2000" dirty="0">
              <a:latin typeface="+mj-lt"/>
            </a:endParaRPr>
          </a:p>
          <a:p>
            <a:r>
              <a:rPr lang="en-CA" sz="2000" dirty="0">
                <a:latin typeface="+mj-lt"/>
              </a:rPr>
              <a:t>The names aren’t helpful so let’s add some</a:t>
            </a:r>
          </a:p>
        </p:txBody>
      </p:sp>
      <p:sp>
        <p:nvSpPr>
          <p:cNvPr id="5" name="TextBox 4"/>
          <p:cNvSpPr txBox="1"/>
          <p:nvPr/>
        </p:nvSpPr>
        <p:spPr>
          <a:xfrm>
            <a:off x="1484310" y="1814143"/>
            <a:ext cx="8796512" cy="861774"/>
          </a:xfrm>
          <a:prstGeom prst="rect">
            <a:avLst/>
          </a:prstGeom>
          <a:solidFill>
            <a:schemeClr val="bg1">
              <a:lumMod val="95000"/>
            </a:schemeClr>
          </a:solidFill>
        </p:spPr>
        <p:txBody>
          <a:bodyPr wrap="square" rtlCol="0">
            <a:spAutoFit/>
          </a:bodyPr>
          <a:lstStyle/>
          <a:p>
            <a:r>
              <a:rPr lang="en-CA" sz="1600" b="1" dirty="0">
                <a:latin typeface="Courier New" panose="02070309020205020404" pitchFamily="49" charset="0"/>
                <a:cs typeface="Courier New" panose="02070309020205020404" pitchFamily="49" charset="0"/>
              </a:rPr>
              <a:t>a &lt;- c(1,2,3,4,5)   #numeric vector</a:t>
            </a:r>
          </a:p>
          <a:p>
            <a:r>
              <a:rPr lang="en-CA" sz="1600" b="1" dirty="0">
                <a:latin typeface="Courier New" panose="02070309020205020404" pitchFamily="49" charset="0"/>
                <a:cs typeface="Courier New" panose="02070309020205020404" pitchFamily="49" charset="0"/>
              </a:rPr>
              <a:t>b &lt;- c("one", "two", "three", "four", "five") #string vector</a:t>
            </a:r>
          </a:p>
          <a:p>
            <a:r>
              <a:rPr lang="en-CA" sz="1600" b="1" dirty="0" err="1">
                <a:latin typeface="Courier New" panose="02070309020205020404" pitchFamily="49" charset="0"/>
                <a:cs typeface="Courier New" panose="02070309020205020404" pitchFamily="49" charset="0"/>
              </a:rPr>
              <a:t>df</a:t>
            </a:r>
            <a:r>
              <a:rPr lang="en-CA" sz="1600" b="1" dirty="0">
                <a:latin typeface="Courier New" panose="02070309020205020404" pitchFamily="49" charset="0"/>
                <a:cs typeface="Courier New" panose="02070309020205020404" pitchFamily="49" charset="0"/>
              </a:rPr>
              <a:t> &lt;- </a:t>
            </a:r>
            <a:r>
              <a:rPr lang="en-CA" sz="1600" b="1" dirty="0" err="1">
                <a:latin typeface="Courier New" panose="02070309020205020404" pitchFamily="49" charset="0"/>
                <a:cs typeface="Courier New" panose="02070309020205020404" pitchFamily="49" charset="0"/>
              </a:rPr>
              <a:t>data.frame</a:t>
            </a:r>
            <a:r>
              <a:rPr lang="en-CA" sz="1600" b="1" dirty="0">
                <a:latin typeface="Courier New" panose="02070309020205020404" pitchFamily="49" charset="0"/>
                <a:cs typeface="Courier New" panose="02070309020205020404" pitchFamily="49" charset="0"/>
              </a:rPr>
              <a:t>(a, b)</a:t>
            </a:r>
          </a:p>
        </p:txBody>
      </p:sp>
      <p:sp>
        <p:nvSpPr>
          <p:cNvPr id="6" name="TextBox 5"/>
          <p:cNvSpPr txBox="1"/>
          <p:nvPr/>
        </p:nvSpPr>
        <p:spPr>
          <a:xfrm>
            <a:off x="1484310" y="3322440"/>
            <a:ext cx="8796512" cy="1077218"/>
          </a:xfrm>
          <a:prstGeom prst="rect">
            <a:avLst/>
          </a:prstGeom>
          <a:solidFill>
            <a:schemeClr val="bg1">
              <a:lumMod val="95000"/>
            </a:schemeClr>
          </a:solidFill>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CA" sz="1600" b="1" dirty="0" err="1"/>
              <a:t>str</a:t>
            </a:r>
            <a:r>
              <a:rPr lang="en-CA" sz="1600" b="1" dirty="0"/>
              <a:t>(</a:t>
            </a:r>
            <a:r>
              <a:rPr lang="en-CA" sz="1600" b="1" dirty="0" err="1"/>
              <a:t>df</a:t>
            </a:r>
            <a:r>
              <a:rPr lang="en-CA" sz="1600" b="1" dirty="0"/>
              <a:t>)</a:t>
            </a:r>
            <a:endParaRPr lang="en-CA" sz="1600" dirty="0"/>
          </a:p>
          <a:p>
            <a:r>
              <a:rPr lang="en-CA" sz="1600" dirty="0"/>
              <a:t>'</a:t>
            </a:r>
            <a:r>
              <a:rPr lang="en-CA" sz="1600" dirty="0" err="1"/>
              <a:t>data.frame</a:t>
            </a:r>
            <a:r>
              <a:rPr lang="en-CA" sz="1600" dirty="0"/>
              <a:t>':	5 obs. of  2 variables:</a:t>
            </a:r>
          </a:p>
          <a:p>
            <a:r>
              <a:rPr lang="en-CA" sz="1600" dirty="0"/>
              <a:t> $ a: </a:t>
            </a:r>
            <a:r>
              <a:rPr lang="en-CA" sz="1600" dirty="0" err="1"/>
              <a:t>num</a:t>
            </a:r>
            <a:r>
              <a:rPr lang="en-CA" sz="1600" dirty="0"/>
              <a:t>  1 2 3 4 5</a:t>
            </a:r>
          </a:p>
          <a:p>
            <a:r>
              <a:rPr lang="en-CA" sz="1600" dirty="0"/>
              <a:t> $ b: Factor w/ 5 levels "</a:t>
            </a:r>
            <a:r>
              <a:rPr lang="en-CA" sz="1600" dirty="0" err="1"/>
              <a:t>five","four</a:t>
            </a:r>
            <a:r>
              <a:rPr lang="en-CA" sz="1600" dirty="0"/>
              <a:t>",..: 3 5 4 2 1</a:t>
            </a:r>
          </a:p>
        </p:txBody>
      </p:sp>
      <p:sp>
        <p:nvSpPr>
          <p:cNvPr id="7" name="TextBox 6"/>
          <p:cNvSpPr txBox="1"/>
          <p:nvPr/>
        </p:nvSpPr>
        <p:spPr>
          <a:xfrm>
            <a:off x="1484310" y="4935281"/>
            <a:ext cx="8796512" cy="1477328"/>
          </a:xfrm>
          <a:prstGeom prst="rect">
            <a:avLst/>
          </a:prstGeom>
          <a:solidFill>
            <a:schemeClr val="bg1">
              <a:lumMod val="95000"/>
            </a:schemeClr>
          </a:solidFill>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CA" b="1" dirty="0" err="1"/>
              <a:t>colnames</a:t>
            </a:r>
            <a:r>
              <a:rPr lang="en-CA" b="1" dirty="0"/>
              <a:t> (</a:t>
            </a:r>
            <a:r>
              <a:rPr lang="en-CA" b="1" dirty="0" err="1"/>
              <a:t>df</a:t>
            </a:r>
            <a:r>
              <a:rPr lang="en-CA" b="1" dirty="0"/>
              <a:t>) &lt;- c(“Numbers”, “Strings”)</a:t>
            </a:r>
          </a:p>
          <a:p>
            <a:r>
              <a:rPr lang="en-CA" b="1" dirty="0" err="1"/>
              <a:t>str</a:t>
            </a:r>
            <a:r>
              <a:rPr lang="en-CA" b="1" dirty="0"/>
              <a:t> (</a:t>
            </a:r>
            <a:r>
              <a:rPr lang="en-CA" b="1" dirty="0" err="1"/>
              <a:t>df</a:t>
            </a:r>
            <a:r>
              <a:rPr lang="en-CA" b="1" dirty="0"/>
              <a:t>)</a:t>
            </a:r>
          </a:p>
          <a:p>
            <a:r>
              <a:rPr lang="en-CA" dirty="0"/>
              <a:t>'</a:t>
            </a:r>
            <a:r>
              <a:rPr lang="en-CA" dirty="0" err="1"/>
              <a:t>data.frame</a:t>
            </a:r>
            <a:r>
              <a:rPr lang="en-CA" dirty="0"/>
              <a:t>':	5 obs. of  2 variables:</a:t>
            </a:r>
          </a:p>
          <a:p>
            <a:r>
              <a:rPr lang="en-CA" dirty="0"/>
              <a:t> $ Numbers: </a:t>
            </a:r>
            <a:r>
              <a:rPr lang="en-CA" dirty="0" err="1"/>
              <a:t>num</a:t>
            </a:r>
            <a:r>
              <a:rPr lang="en-CA" dirty="0"/>
              <a:t>  1 2 3 4 5</a:t>
            </a:r>
          </a:p>
          <a:p>
            <a:r>
              <a:rPr lang="en-CA" dirty="0"/>
              <a:t> $ Strings: Factor w/ 5 levels "</a:t>
            </a:r>
            <a:r>
              <a:rPr lang="en-CA" dirty="0" err="1"/>
              <a:t>five","four</a:t>
            </a:r>
            <a:r>
              <a:rPr lang="en-CA" dirty="0"/>
              <a:t>",..: 3 5 4 2 1</a:t>
            </a:r>
          </a:p>
        </p:txBody>
      </p:sp>
      <p:sp>
        <p:nvSpPr>
          <p:cNvPr id="12" name="Slide Number Placeholder 11"/>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0727305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Accessing the Dataframe</a:t>
            </a:r>
          </a:p>
        </p:txBody>
      </p:sp>
      <p:sp>
        <p:nvSpPr>
          <p:cNvPr id="3" name="Content Placeholder 2"/>
          <p:cNvSpPr>
            <a:spLocks noGrp="1"/>
          </p:cNvSpPr>
          <p:nvPr>
            <p:ph idx="1"/>
          </p:nvPr>
        </p:nvSpPr>
        <p:spPr>
          <a:xfrm>
            <a:off x="1738310" y="1309915"/>
            <a:ext cx="10282310" cy="5225142"/>
          </a:xfrm>
        </p:spPr>
        <p:txBody>
          <a:bodyPr>
            <a:normAutofit/>
          </a:bodyPr>
          <a:lstStyle/>
          <a:p>
            <a:pPr marL="0" indent="0">
              <a:buNone/>
            </a:pPr>
            <a:r>
              <a:rPr lang="en-CA" dirty="0">
                <a:latin typeface="+mj-lt"/>
              </a:rPr>
              <a:t>The easiest way to access the </a:t>
            </a:r>
            <a:r>
              <a:rPr lang="en-CA" dirty="0" err="1">
                <a:latin typeface="+mj-lt"/>
              </a:rPr>
              <a:t>Dataframe</a:t>
            </a:r>
            <a:r>
              <a:rPr lang="en-CA" dirty="0">
                <a:latin typeface="+mj-lt"/>
              </a:rPr>
              <a:t> is using the </a:t>
            </a:r>
            <a:r>
              <a:rPr lang="en-CA" i="1" dirty="0">
                <a:latin typeface="+mj-lt"/>
              </a:rPr>
              <a:t>single square bracket</a:t>
            </a:r>
            <a:r>
              <a:rPr lang="en-CA" dirty="0">
                <a:latin typeface="+mj-lt"/>
              </a:rPr>
              <a:t> “[]” operator</a:t>
            </a:r>
          </a:p>
          <a:p>
            <a:pPr marL="0" indent="0" algn="ctr">
              <a:buNone/>
            </a:pPr>
            <a:r>
              <a:rPr lang="en-CA" sz="5400" dirty="0">
                <a:latin typeface="+mj-lt"/>
              </a:rPr>
              <a:t>[ </a:t>
            </a:r>
            <a:r>
              <a:rPr lang="en-CA" sz="5400" dirty="0">
                <a:solidFill>
                  <a:schemeClr val="accent2">
                    <a:lumMod val="75000"/>
                  </a:schemeClr>
                </a:solidFill>
                <a:latin typeface="+mj-lt"/>
              </a:rPr>
              <a:t>row</a:t>
            </a:r>
            <a:r>
              <a:rPr lang="en-CA" sz="5400" dirty="0">
                <a:latin typeface="+mj-lt"/>
              </a:rPr>
              <a:t> , </a:t>
            </a:r>
            <a:r>
              <a:rPr lang="en-CA" sz="5400" dirty="0">
                <a:solidFill>
                  <a:schemeClr val="accent3">
                    <a:lumMod val="75000"/>
                  </a:schemeClr>
                </a:solidFill>
                <a:latin typeface="+mj-lt"/>
              </a:rPr>
              <a:t>column</a:t>
            </a:r>
            <a:r>
              <a:rPr lang="en-CA" sz="5400" dirty="0">
                <a:latin typeface="+mj-lt"/>
              </a:rPr>
              <a:t> ] </a:t>
            </a:r>
          </a:p>
          <a:p>
            <a:pPr marL="0" indent="0">
              <a:buNone/>
            </a:pPr>
            <a:r>
              <a:rPr lang="en-CA" dirty="0">
                <a:latin typeface="+mj-lt"/>
              </a:rPr>
              <a:t>Example:</a:t>
            </a:r>
          </a:p>
          <a:p>
            <a:r>
              <a:rPr lang="en-CA" sz="1800" dirty="0">
                <a:latin typeface="+mj-lt"/>
              </a:rPr>
              <a:t>data [ 3, 5 ] access the element on the 3</a:t>
            </a:r>
            <a:r>
              <a:rPr lang="en-CA" sz="1800" baseline="30000" dirty="0">
                <a:latin typeface="+mj-lt"/>
              </a:rPr>
              <a:t>rd</a:t>
            </a:r>
            <a:r>
              <a:rPr lang="en-CA" sz="1800" dirty="0">
                <a:latin typeface="+mj-lt"/>
              </a:rPr>
              <a:t> row and 5</a:t>
            </a:r>
            <a:r>
              <a:rPr lang="en-CA" sz="1800" baseline="30000" dirty="0">
                <a:latin typeface="+mj-lt"/>
              </a:rPr>
              <a:t>th</a:t>
            </a:r>
            <a:r>
              <a:rPr lang="en-CA" sz="1800" dirty="0">
                <a:latin typeface="+mj-lt"/>
              </a:rPr>
              <a:t> column</a:t>
            </a:r>
          </a:p>
          <a:p>
            <a:r>
              <a:rPr lang="en-CA" sz="1800" dirty="0">
                <a:latin typeface="+mj-lt"/>
              </a:rPr>
              <a:t>data [ 3,    ] access all the elements in the 3</a:t>
            </a:r>
            <a:r>
              <a:rPr lang="en-CA" sz="1800" baseline="30000" dirty="0">
                <a:latin typeface="+mj-lt"/>
              </a:rPr>
              <a:t>rd</a:t>
            </a:r>
            <a:r>
              <a:rPr lang="en-CA" sz="1800" dirty="0">
                <a:latin typeface="+mj-lt"/>
              </a:rPr>
              <a:t> row</a:t>
            </a:r>
          </a:p>
          <a:p>
            <a:r>
              <a:rPr lang="en-CA" sz="1800" dirty="0">
                <a:latin typeface="+mj-lt"/>
              </a:rPr>
              <a:t>data [   , 5 ] access all the elements in the 5</a:t>
            </a:r>
            <a:r>
              <a:rPr lang="en-CA" sz="1800" baseline="30000" dirty="0">
                <a:latin typeface="+mj-lt"/>
              </a:rPr>
              <a:t>th</a:t>
            </a:r>
            <a:r>
              <a:rPr lang="en-CA" sz="1800" dirty="0">
                <a:latin typeface="+mj-lt"/>
              </a:rPr>
              <a:t> column</a:t>
            </a:r>
          </a:p>
          <a:p>
            <a:r>
              <a:rPr lang="en-CA" sz="1800" dirty="0">
                <a:latin typeface="+mj-lt"/>
              </a:rPr>
              <a:t>data [ c(1:4) , ] access all the elements from 1</a:t>
            </a:r>
            <a:r>
              <a:rPr lang="en-CA" sz="1800" baseline="30000" dirty="0">
                <a:latin typeface="+mj-lt"/>
              </a:rPr>
              <a:t>st</a:t>
            </a:r>
            <a:r>
              <a:rPr lang="en-CA" sz="1800" dirty="0">
                <a:latin typeface="+mj-lt"/>
              </a:rPr>
              <a:t> to 4</a:t>
            </a:r>
            <a:r>
              <a:rPr lang="en-CA" sz="1800" baseline="30000" dirty="0">
                <a:latin typeface="+mj-lt"/>
              </a:rPr>
              <a:t>th</a:t>
            </a:r>
            <a:r>
              <a:rPr lang="en-CA" sz="1800" dirty="0">
                <a:latin typeface="+mj-lt"/>
              </a:rPr>
              <a:t> row</a:t>
            </a:r>
          </a:p>
          <a:p>
            <a:r>
              <a:rPr lang="en-CA" sz="1800" dirty="0">
                <a:latin typeface="+mj-lt"/>
              </a:rPr>
              <a:t>data [ 3, c(1: </a:t>
            </a:r>
            <a:r>
              <a:rPr lang="en-CA" sz="1800" dirty="0" err="1">
                <a:latin typeface="+mj-lt"/>
              </a:rPr>
              <a:t>ncol</a:t>
            </a:r>
            <a:r>
              <a:rPr lang="en-CA" sz="1800" dirty="0">
                <a:latin typeface="+mj-lt"/>
              </a:rPr>
              <a:t>(data)– 1) ] access all elements on the 3</a:t>
            </a:r>
            <a:r>
              <a:rPr lang="en-CA" sz="1800" baseline="30000" dirty="0">
                <a:latin typeface="+mj-lt"/>
              </a:rPr>
              <a:t>rd</a:t>
            </a:r>
            <a:r>
              <a:rPr lang="en-CA" sz="1800" dirty="0">
                <a:latin typeface="+mj-lt"/>
              </a:rPr>
              <a:t> row except for last column</a:t>
            </a:r>
          </a:p>
          <a:p>
            <a:r>
              <a:rPr lang="en-CA" sz="1800" dirty="0">
                <a:latin typeface="+mj-lt"/>
              </a:rPr>
              <a:t>What does data [ -4,   ] access?</a:t>
            </a:r>
          </a:p>
          <a:p>
            <a:pPr marL="0" indent="0" algn="ctr">
              <a:buNone/>
            </a:pPr>
            <a:endParaRPr lang="en-CA" sz="5400" dirty="0">
              <a:latin typeface="+mj-lt"/>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964748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Preparation Required</a:t>
            </a:r>
          </a:p>
        </p:txBody>
      </p:sp>
      <p:sp>
        <p:nvSpPr>
          <p:cNvPr id="3" name="Content Placeholder 2"/>
          <p:cNvSpPr>
            <a:spLocks noGrp="1"/>
          </p:cNvSpPr>
          <p:nvPr>
            <p:ph idx="1"/>
          </p:nvPr>
        </p:nvSpPr>
        <p:spPr>
          <a:xfrm>
            <a:off x="1484310" y="1436915"/>
            <a:ext cx="10018713" cy="5002796"/>
          </a:xfrm>
        </p:spPr>
        <p:txBody>
          <a:bodyPr/>
          <a:lstStyle/>
          <a:p>
            <a:pPr marL="0" indent="0">
              <a:buNone/>
            </a:pPr>
            <a:r>
              <a:rPr lang="en-CA" dirty="0"/>
              <a:t>Please do the following PRIOR to the presentation</a:t>
            </a:r>
          </a:p>
          <a:p>
            <a:pPr marL="914400" lvl="1" indent="-457200">
              <a:buFont typeface="+mj-lt"/>
              <a:buAutoNum type="arabicPeriod"/>
            </a:pPr>
            <a:endParaRPr lang="en-CA" dirty="0"/>
          </a:p>
          <a:p>
            <a:pPr marL="914400" lvl="1" indent="-457200">
              <a:buFont typeface="+mj-lt"/>
              <a:buAutoNum type="arabicPeriod" startAt="3"/>
            </a:pPr>
            <a:r>
              <a:rPr lang="en-CA" sz="1800" dirty="0"/>
              <a:t>Create a new script</a:t>
            </a:r>
          </a:p>
          <a:p>
            <a:pPr marL="914400" lvl="1" indent="-457200">
              <a:buFont typeface="+mj-lt"/>
              <a:buAutoNum type="arabicPeriod" startAt="3"/>
            </a:pPr>
            <a:endParaRPr lang="en-CA" sz="1800" dirty="0"/>
          </a:p>
          <a:p>
            <a:pPr marL="914400" lvl="1" indent="-457200">
              <a:buFont typeface="+mj-lt"/>
              <a:buAutoNum type="arabicPeriod" startAt="3"/>
            </a:pPr>
            <a:r>
              <a:rPr lang="en-CA" sz="1800" dirty="0"/>
              <a:t>Paste the following into the script window</a:t>
            </a:r>
          </a:p>
          <a:p>
            <a:pPr marL="914400" lvl="1" indent="-457200">
              <a:buFont typeface="+mj-lt"/>
              <a:buAutoNum type="arabicPeriod" startAt="3"/>
            </a:pPr>
            <a:endParaRPr lang="en-CA" sz="1800" dirty="0"/>
          </a:p>
          <a:p>
            <a:pPr marL="914400" lvl="1" indent="-457200">
              <a:buFont typeface="+mj-lt"/>
              <a:buAutoNum type="arabicPeriod" startAt="3"/>
            </a:pPr>
            <a:endParaRPr lang="en-CA" sz="1800" dirty="0"/>
          </a:p>
          <a:p>
            <a:pPr marL="914400" lvl="1" indent="-457200">
              <a:buFont typeface="+mj-lt"/>
              <a:buAutoNum type="arabicPeriod" startAt="3"/>
            </a:pPr>
            <a:endParaRPr lang="en-CA" sz="1800" dirty="0"/>
          </a:p>
          <a:p>
            <a:pPr marL="914400" lvl="1" indent="-457200">
              <a:buFont typeface="+mj-lt"/>
              <a:buAutoNum type="arabicPeriod" startAt="3"/>
            </a:pPr>
            <a:endParaRPr lang="en-CA" sz="1800" dirty="0"/>
          </a:p>
          <a:p>
            <a:pPr marL="914400" lvl="1" indent="-457200">
              <a:buFont typeface="+mj-lt"/>
              <a:buAutoNum type="arabicPeriod" startAt="3"/>
            </a:pPr>
            <a:r>
              <a:rPr lang="en-CA" sz="1800" dirty="0"/>
              <a:t>Run all the code in the window   </a:t>
            </a:r>
            <a:r>
              <a:rPr lang="en-CA" sz="1800" b="1" dirty="0"/>
              <a:t>CTRL+ALT+R</a:t>
            </a:r>
          </a:p>
          <a:p>
            <a:pPr marL="914400" lvl="1" indent="-457200">
              <a:buFont typeface="+mj-lt"/>
              <a:buAutoNum type="arabicPeriod" startAt="3"/>
            </a:pPr>
            <a:endParaRPr lang="en-CA" sz="1800" dirty="0"/>
          </a:p>
        </p:txBody>
      </p:sp>
      <p:sp>
        <p:nvSpPr>
          <p:cNvPr id="4" name="TextBox 3"/>
          <p:cNvSpPr txBox="1"/>
          <p:nvPr/>
        </p:nvSpPr>
        <p:spPr>
          <a:xfrm>
            <a:off x="4252197" y="3692206"/>
            <a:ext cx="4482937" cy="646331"/>
          </a:xfrm>
          <a:prstGeom prst="rect">
            <a:avLst/>
          </a:prstGeom>
          <a:solidFill>
            <a:schemeClr val="bg1">
              <a:lumMod val="95000"/>
            </a:schemeClr>
          </a:solidFill>
        </p:spPr>
        <p:txBody>
          <a:bodyPr wrap="square" rtlCol="0">
            <a:spAutoFit/>
          </a:bodyPr>
          <a:lstStyle/>
          <a:p>
            <a:r>
              <a:rPr lang="en-CA" dirty="0" err="1">
                <a:latin typeface="Miriam Fixed" panose="020B0509050101010101" pitchFamily="49" charset="-79"/>
                <a:cs typeface="Miriam Fixed" panose="020B0509050101010101" pitchFamily="49" charset="-79"/>
              </a:rPr>
              <a:t>install.packages</a:t>
            </a:r>
            <a:r>
              <a:rPr lang="en-CA" dirty="0">
                <a:latin typeface="Miriam Fixed" panose="020B0509050101010101" pitchFamily="49" charset="-79"/>
                <a:cs typeface="Miriam Fixed" panose="020B0509050101010101" pitchFamily="49" charset="-79"/>
              </a:rPr>
              <a:t> (“</a:t>
            </a:r>
            <a:r>
              <a:rPr lang="en-CA" dirty="0" err="1">
                <a:latin typeface="Miriam Fixed" panose="020B0509050101010101" pitchFamily="49" charset="-79"/>
                <a:cs typeface="Miriam Fixed" panose="020B0509050101010101" pitchFamily="49" charset="-79"/>
              </a:rPr>
              <a:t>tidyverse</a:t>
            </a:r>
            <a:r>
              <a:rPr lang="en-CA" dirty="0">
                <a:latin typeface="Miriam Fixed" panose="020B0509050101010101" pitchFamily="49" charset="-79"/>
                <a:cs typeface="Miriam Fixed" panose="020B0509050101010101" pitchFamily="49" charset="-79"/>
              </a:rPr>
              <a:t>”)</a:t>
            </a:r>
          </a:p>
          <a:p>
            <a:r>
              <a:rPr lang="en-CA" dirty="0" err="1">
                <a:latin typeface="Miriam Fixed" panose="020B0509050101010101" pitchFamily="49" charset="-79"/>
                <a:cs typeface="Miriam Fixed" panose="020B0509050101010101" pitchFamily="49" charset="-79"/>
              </a:rPr>
              <a:t>install.packages</a:t>
            </a:r>
            <a:r>
              <a:rPr lang="en-CA" dirty="0">
                <a:latin typeface="Miriam Fixed" panose="020B0509050101010101" pitchFamily="49" charset="-79"/>
                <a:cs typeface="Miriam Fixed" panose="020B0509050101010101" pitchFamily="49" charset="-79"/>
              </a:rPr>
              <a:t> (“</a:t>
            </a:r>
            <a:r>
              <a:rPr lang="en-CA" dirty="0" err="1">
                <a:latin typeface="Miriam Fixed" panose="020B0509050101010101" pitchFamily="49" charset="-79"/>
                <a:cs typeface="Miriam Fixed" panose="020B0509050101010101" pitchFamily="49" charset="-79"/>
              </a:rPr>
              <a:t>rmarkdown</a:t>
            </a:r>
            <a:r>
              <a:rPr lang="en-CA" dirty="0">
                <a:latin typeface="Miriam Fixed" panose="020B0509050101010101" pitchFamily="49" charset="-79"/>
                <a:cs typeface="Miriam Fixed" panose="020B0509050101010101" pitchFamily="49" charset="-79"/>
              </a:rPr>
              <a:t>”)</a:t>
            </a:r>
          </a:p>
        </p:txBody>
      </p:sp>
      <p:pic>
        <p:nvPicPr>
          <p:cNvPr id="5" name="Picture 4"/>
          <p:cNvPicPr>
            <a:picLocks noChangeAspect="1"/>
          </p:cNvPicPr>
          <p:nvPr/>
        </p:nvPicPr>
        <p:blipFill>
          <a:blip r:embed="rId3"/>
          <a:stretch>
            <a:fillRect/>
          </a:stretch>
        </p:blipFill>
        <p:spPr>
          <a:xfrm>
            <a:off x="5952314" y="2145030"/>
            <a:ext cx="4806607" cy="876081"/>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custDataLst>
      <p:tags r:id="rId1"/>
    </p:custDataLst>
    <p:extLst>
      <p:ext uri="{BB962C8B-B14F-4D97-AF65-F5344CB8AC3E}">
        <p14:creationId xmlns:p14="http://schemas.microsoft.com/office/powerpoint/2010/main" val="35502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Playing with Vectors</a:t>
            </a:r>
          </a:p>
        </p:txBody>
      </p:sp>
      <p:sp>
        <p:nvSpPr>
          <p:cNvPr id="3" name="Content Placeholder 2"/>
          <p:cNvSpPr>
            <a:spLocks noGrp="1"/>
          </p:cNvSpPr>
          <p:nvPr>
            <p:ph idx="1"/>
          </p:nvPr>
        </p:nvSpPr>
        <p:spPr>
          <a:xfrm>
            <a:off x="1738310" y="1309915"/>
            <a:ext cx="10282310" cy="5225142"/>
          </a:xfrm>
        </p:spPr>
        <p:txBody>
          <a:bodyPr>
            <a:normAutofit lnSpcReduction="10000"/>
          </a:bodyPr>
          <a:lstStyle/>
          <a:p>
            <a:pPr marL="0" indent="0">
              <a:buNone/>
            </a:pPr>
            <a:r>
              <a:rPr lang="en-CA" dirty="0">
                <a:latin typeface="+mj-lt"/>
              </a:rPr>
              <a:t>Any column in a </a:t>
            </a:r>
            <a:r>
              <a:rPr lang="en-CA" dirty="0" err="1">
                <a:latin typeface="+mj-lt"/>
              </a:rPr>
              <a:t>dataframe</a:t>
            </a:r>
            <a:r>
              <a:rPr lang="en-CA" dirty="0">
                <a:latin typeface="+mj-lt"/>
              </a:rPr>
              <a:t> is a vector.   Vectors can also be a separate data object usually created with a </a:t>
            </a:r>
            <a:r>
              <a:rPr lang="en-CA" b="1" dirty="0">
                <a:latin typeface="+mj-lt"/>
              </a:rPr>
              <a:t>c()</a:t>
            </a:r>
            <a:r>
              <a:rPr lang="en-CA" dirty="0">
                <a:latin typeface="+mj-lt"/>
              </a:rPr>
              <a:t> function. </a:t>
            </a: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r>
              <a:rPr lang="en-CA" dirty="0">
                <a:latin typeface="+mj-lt"/>
              </a:rPr>
              <a:t>Note that the default method for simply executing the name of an object is the print() function.  This can be bad if you have a large data set.</a:t>
            </a:r>
            <a:endParaRPr lang="en-CA" sz="5400" dirty="0">
              <a:latin typeface="+mj-lt"/>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40</a:t>
            </a:fld>
            <a:endParaRPr lang="en-US" dirty="0"/>
          </a:p>
        </p:txBody>
      </p:sp>
      <p:sp>
        <p:nvSpPr>
          <p:cNvPr id="6" name="TextBox 5"/>
          <p:cNvSpPr txBox="1"/>
          <p:nvPr/>
        </p:nvSpPr>
        <p:spPr>
          <a:xfrm>
            <a:off x="2479715" y="2349549"/>
            <a:ext cx="6788102" cy="2031325"/>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a &lt;- c(1,5,4)</a:t>
            </a:r>
          </a:p>
          <a:p>
            <a:r>
              <a:rPr lang="it-IT" b="1" dirty="0">
                <a:latin typeface="Courier New" panose="02070309020205020404" pitchFamily="49" charset="0"/>
                <a:cs typeface="Courier New" panose="02070309020205020404" pitchFamily="49" charset="0"/>
              </a:rPr>
              <a:t>&gt; a</a:t>
            </a:r>
          </a:p>
          <a:p>
            <a:r>
              <a:rPr lang="it-IT" dirty="0">
                <a:latin typeface="Courier New" panose="02070309020205020404" pitchFamily="49" charset="0"/>
                <a:cs typeface="Courier New" panose="02070309020205020404" pitchFamily="49" charset="0"/>
              </a:rPr>
              <a:t>[1] 1 5 4</a:t>
            </a:r>
          </a:p>
          <a:p>
            <a:endParaRPr lang="it-IT" dirty="0">
              <a:latin typeface="Courier New" panose="02070309020205020404" pitchFamily="49" charset="0"/>
              <a:cs typeface="Courier New" panose="02070309020205020404" pitchFamily="49" charset="0"/>
            </a:endParaRPr>
          </a:p>
          <a:p>
            <a:r>
              <a:rPr lang="it-IT" dirty="0">
                <a:latin typeface="Courier New" panose="02070309020205020404" pitchFamily="49" charset="0"/>
                <a:cs typeface="Courier New" panose="02070309020205020404" pitchFamily="49" charset="0"/>
              </a:rPr>
              <a:t>#Print the first element of vector a</a:t>
            </a:r>
          </a:p>
          <a:p>
            <a:r>
              <a:rPr lang="it-IT" b="1" dirty="0">
                <a:latin typeface="Courier New" panose="02070309020205020404" pitchFamily="49" charset="0"/>
                <a:cs typeface="Courier New" panose="02070309020205020404" pitchFamily="49" charset="0"/>
              </a:rPr>
              <a:t>&gt; a [2]</a:t>
            </a:r>
          </a:p>
          <a:p>
            <a:r>
              <a:rPr lang="it-IT" dirty="0">
                <a:latin typeface="Courier New" panose="02070309020205020404" pitchFamily="49" charset="0"/>
                <a:cs typeface="Courier New" panose="02070309020205020404" pitchFamily="49" charset="0"/>
              </a:rPr>
              <a:t>[1] 5</a:t>
            </a:r>
            <a:endParaRPr lang="it-IT"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900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Functions to Inspect Your Data</a:t>
            </a:r>
          </a:p>
        </p:txBody>
      </p:sp>
      <p:sp>
        <p:nvSpPr>
          <p:cNvPr id="15" name="Content Placeholder 2"/>
          <p:cNvSpPr>
            <a:spLocks noGrp="1"/>
          </p:cNvSpPr>
          <p:nvPr>
            <p:ph sz="half" idx="1"/>
          </p:nvPr>
        </p:nvSpPr>
        <p:spPr>
          <a:xfrm>
            <a:off x="2525965" y="1337993"/>
            <a:ext cx="3142553" cy="448055"/>
          </a:xfrm>
        </p:spPr>
        <p:txBody>
          <a:bodyPr>
            <a:normAutofit/>
          </a:bodyPr>
          <a:lstStyle/>
          <a:p>
            <a:pPr marL="0" indent="0">
              <a:buNone/>
            </a:pPr>
            <a:r>
              <a:rPr lang="en-CA" i="1" dirty="0">
                <a:latin typeface="+mj-lt"/>
              </a:rPr>
              <a:t>Head shows you the top N rows </a:t>
            </a:r>
          </a:p>
        </p:txBody>
      </p:sp>
      <p:sp>
        <p:nvSpPr>
          <p:cNvPr id="16" name="Content Placeholder 2"/>
          <p:cNvSpPr>
            <a:spLocks noGrp="1"/>
          </p:cNvSpPr>
          <p:nvPr>
            <p:ph sz="half" idx="2"/>
          </p:nvPr>
        </p:nvSpPr>
        <p:spPr>
          <a:xfrm>
            <a:off x="1087593" y="3134538"/>
            <a:ext cx="3564794" cy="448055"/>
          </a:xfrm>
        </p:spPr>
        <p:txBody>
          <a:bodyPr>
            <a:normAutofit/>
          </a:bodyPr>
          <a:lstStyle/>
          <a:p>
            <a:pPr marL="0" indent="0">
              <a:buNone/>
            </a:pPr>
            <a:r>
              <a:rPr lang="en-CA" i="1" dirty="0">
                <a:latin typeface="+mj-lt"/>
              </a:rPr>
              <a:t>These functions show </a:t>
            </a:r>
            <a:r>
              <a:rPr lang="en-CA" i="1" dirty="0" err="1">
                <a:latin typeface="+mj-lt"/>
              </a:rPr>
              <a:t>df</a:t>
            </a:r>
            <a:r>
              <a:rPr lang="en-CA" i="1" dirty="0">
                <a:latin typeface="+mj-lt"/>
              </a:rPr>
              <a:t> dimensions</a:t>
            </a:r>
          </a:p>
        </p:txBody>
      </p:sp>
      <p:sp>
        <p:nvSpPr>
          <p:cNvPr id="26" name="Content Placeholder 2"/>
          <p:cNvSpPr>
            <a:spLocks noGrp="1"/>
          </p:cNvSpPr>
          <p:nvPr>
            <p:ph idx="4294967295"/>
          </p:nvPr>
        </p:nvSpPr>
        <p:spPr>
          <a:xfrm>
            <a:off x="9048750" y="3203575"/>
            <a:ext cx="3143250" cy="447675"/>
          </a:xfrm>
        </p:spPr>
        <p:txBody>
          <a:bodyPr>
            <a:normAutofit fontScale="70000" lnSpcReduction="20000"/>
          </a:bodyPr>
          <a:lstStyle/>
          <a:p>
            <a:pPr marL="0" indent="0">
              <a:buNone/>
            </a:pPr>
            <a:r>
              <a:rPr lang="en-CA" i="1" dirty="0">
                <a:latin typeface="+mj-lt"/>
              </a:rPr>
              <a:t>Length shows you vector length</a:t>
            </a:r>
          </a:p>
        </p:txBody>
      </p:sp>
      <p:sp>
        <p:nvSpPr>
          <p:cNvPr id="8" name="TextBox 7"/>
          <p:cNvSpPr txBox="1"/>
          <p:nvPr/>
        </p:nvSpPr>
        <p:spPr>
          <a:xfrm>
            <a:off x="2576497" y="1744810"/>
            <a:ext cx="2429321" cy="646331"/>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head (iris,2) </a:t>
            </a:r>
          </a:p>
          <a:p>
            <a:endParaRPr lang="it-IT" dirty="0">
              <a:latin typeface="Courier New" panose="02070309020205020404" pitchFamily="49" charset="0"/>
              <a:cs typeface="Courier New" panose="02070309020205020404" pitchFamily="49" charset="0"/>
            </a:endParaRPr>
          </a:p>
        </p:txBody>
      </p:sp>
      <p:sp>
        <p:nvSpPr>
          <p:cNvPr id="10" name="TextBox 9"/>
          <p:cNvSpPr txBox="1"/>
          <p:nvPr/>
        </p:nvSpPr>
        <p:spPr>
          <a:xfrm>
            <a:off x="1109877" y="3627838"/>
            <a:ext cx="1858711" cy="923330"/>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dim(iris)</a:t>
            </a:r>
          </a:p>
          <a:p>
            <a:r>
              <a:rPr lang="it-IT" b="1" dirty="0">
                <a:latin typeface="Courier New" panose="02070309020205020404" pitchFamily="49" charset="0"/>
                <a:cs typeface="Courier New" panose="02070309020205020404" pitchFamily="49" charset="0"/>
              </a:rPr>
              <a:t>ncol(iris)</a:t>
            </a:r>
          </a:p>
          <a:p>
            <a:r>
              <a:rPr lang="it-IT" b="1" dirty="0">
                <a:latin typeface="Courier New" panose="02070309020205020404" pitchFamily="49" charset="0"/>
                <a:cs typeface="Courier New" panose="02070309020205020404" pitchFamily="49" charset="0"/>
              </a:rPr>
              <a:t>nrow(iris)</a:t>
            </a:r>
          </a:p>
        </p:txBody>
      </p:sp>
      <p:pic>
        <p:nvPicPr>
          <p:cNvPr id="5" name="Picture 4"/>
          <p:cNvPicPr>
            <a:picLocks noChangeAspect="1"/>
          </p:cNvPicPr>
          <p:nvPr/>
        </p:nvPicPr>
        <p:blipFill>
          <a:blip r:embed="rId3"/>
          <a:stretch>
            <a:fillRect/>
          </a:stretch>
        </p:blipFill>
        <p:spPr>
          <a:xfrm>
            <a:off x="5865114" y="1639493"/>
            <a:ext cx="1943100" cy="1943100"/>
          </a:xfrm>
          <a:prstGeom prst="rect">
            <a:avLst/>
          </a:prstGeom>
        </p:spPr>
      </p:pic>
      <p:sp>
        <p:nvSpPr>
          <p:cNvPr id="13" name="Rectangle 12"/>
          <p:cNvSpPr/>
          <p:nvPr/>
        </p:nvSpPr>
        <p:spPr>
          <a:xfrm>
            <a:off x="5769864" y="1525922"/>
            <a:ext cx="2139696" cy="1151784"/>
          </a:xfrm>
          <a:prstGeom prst="rect">
            <a:avLst/>
          </a:prstGeom>
          <a:solidFill>
            <a:schemeClr val="accent2">
              <a:lumMod val="20000"/>
              <a:lumOff val="80000"/>
              <a:alpha val="49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p:cNvPicPr>
            <a:picLocks noChangeAspect="1"/>
          </p:cNvPicPr>
          <p:nvPr/>
        </p:nvPicPr>
        <p:blipFill>
          <a:blip r:embed="rId3"/>
          <a:stretch>
            <a:fillRect/>
          </a:stretch>
        </p:blipFill>
        <p:spPr>
          <a:xfrm>
            <a:off x="3014254" y="4660900"/>
            <a:ext cx="1943100" cy="1943100"/>
          </a:xfrm>
          <a:prstGeom prst="rect">
            <a:avLst/>
          </a:prstGeom>
        </p:spPr>
      </p:pic>
      <p:sp>
        <p:nvSpPr>
          <p:cNvPr id="17" name="Left Brace 16"/>
          <p:cNvSpPr/>
          <p:nvPr/>
        </p:nvSpPr>
        <p:spPr>
          <a:xfrm>
            <a:off x="2566198" y="4660900"/>
            <a:ext cx="448056" cy="1943100"/>
          </a:xfrm>
          <a:prstGeom prst="lef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Rectangle 18"/>
          <p:cNvSpPr/>
          <p:nvPr/>
        </p:nvSpPr>
        <p:spPr>
          <a:xfrm>
            <a:off x="1719620" y="5478561"/>
            <a:ext cx="663964" cy="800219"/>
          </a:xfrm>
          <a:prstGeom prst="rect">
            <a:avLst/>
          </a:prstGeom>
        </p:spPr>
        <p:txBody>
          <a:bodyPr wrap="none">
            <a:spAutoFit/>
          </a:bodyPr>
          <a:lstStyle/>
          <a:p>
            <a:r>
              <a:rPr lang="en-CA" sz="1400" dirty="0"/>
              <a:t>dim[1]</a:t>
            </a:r>
          </a:p>
          <a:p>
            <a:r>
              <a:rPr lang="en-CA" sz="1400" dirty="0" err="1"/>
              <a:t>nrow</a:t>
            </a:r>
            <a:endParaRPr lang="en-CA" sz="1400" dirty="0"/>
          </a:p>
          <a:p>
            <a:endParaRPr lang="en-CA" dirty="0"/>
          </a:p>
        </p:txBody>
      </p:sp>
      <p:sp>
        <p:nvSpPr>
          <p:cNvPr id="21" name="Rectangle 20"/>
          <p:cNvSpPr/>
          <p:nvPr/>
        </p:nvSpPr>
        <p:spPr>
          <a:xfrm>
            <a:off x="3705310" y="3642566"/>
            <a:ext cx="663964" cy="800219"/>
          </a:xfrm>
          <a:prstGeom prst="rect">
            <a:avLst/>
          </a:prstGeom>
        </p:spPr>
        <p:txBody>
          <a:bodyPr wrap="none">
            <a:spAutoFit/>
          </a:bodyPr>
          <a:lstStyle/>
          <a:p>
            <a:r>
              <a:rPr lang="en-CA" sz="1400" dirty="0"/>
              <a:t>dim[2]</a:t>
            </a:r>
          </a:p>
          <a:p>
            <a:r>
              <a:rPr lang="en-CA" sz="1400" dirty="0" err="1"/>
              <a:t>ncol</a:t>
            </a:r>
            <a:endParaRPr lang="en-CA" sz="1400" dirty="0"/>
          </a:p>
          <a:p>
            <a:endParaRPr lang="en-CA" dirty="0"/>
          </a:p>
        </p:txBody>
      </p:sp>
      <p:sp>
        <p:nvSpPr>
          <p:cNvPr id="22" name="Left Brace 21"/>
          <p:cNvSpPr/>
          <p:nvPr/>
        </p:nvSpPr>
        <p:spPr>
          <a:xfrm rot="5400000">
            <a:off x="3760320" y="3465322"/>
            <a:ext cx="448056" cy="1943100"/>
          </a:xfrm>
          <a:prstGeom prst="lef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TextBox 22"/>
          <p:cNvSpPr txBox="1"/>
          <p:nvPr/>
        </p:nvSpPr>
        <p:spPr>
          <a:xfrm>
            <a:off x="8912134" y="3737453"/>
            <a:ext cx="3279713" cy="646331"/>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length(iris$Species) </a:t>
            </a:r>
          </a:p>
          <a:p>
            <a:r>
              <a:rPr lang="it-IT" dirty="0">
                <a:latin typeface="Courier New" panose="02070309020205020404" pitchFamily="49" charset="0"/>
                <a:cs typeface="Courier New" panose="02070309020205020404" pitchFamily="49" charset="0"/>
              </a:rPr>
              <a:t>[1] 150</a:t>
            </a:r>
          </a:p>
        </p:txBody>
      </p:sp>
      <p:pic>
        <p:nvPicPr>
          <p:cNvPr id="24" name="Picture 23"/>
          <p:cNvPicPr>
            <a:picLocks noChangeAspect="1"/>
          </p:cNvPicPr>
          <p:nvPr/>
        </p:nvPicPr>
        <p:blipFill>
          <a:blip r:embed="rId3"/>
          <a:stretch>
            <a:fillRect/>
          </a:stretch>
        </p:blipFill>
        <p:spPr>
          <a:xfrm>
            <a:off x="9915721" y="4724573"/>
            <a:ext cx="1943100" cy="1943100"/>
          </a:xfrm>
          <a:prstGeom prst="rect">
            <a:avLst/>
          </a:prstGeom>
        </p:spPr>
      </p:pic>
      <p:sp>
        <p:nvSpPr>
          <p:cNvPr id="25" name="Rectangle 24"/>
          <p:cNvSpPr/>
          <p:nvPr/>
        </p:nvSpPr>
        <p:spPr>
          <a:xfrm>
            <a:off x="9820471" y="4611002"/>
            <a:ext cx="731520" cy="2159110"/>
          </a:xfrm>
          <a:prstGeom prst="rect">
            <a:avLst/>
          </a:prstGeom>
          <a:solidFill>
            <a:schemeClr val="accent2">
              <a:lumMod val="20000"/>
              <a:lumOff val="80000"/>
              <a:alpha val="49000"/>
            </a:schemeClr>
          </a:solidFill>
          <a:ln w="889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402149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26" grpId="0" build="p"/>
      <p:bldP spid="8" grpId="0" animBg="1"/>
      <p:bldP spid="10" grpId="0" animBg="1"/>
      <p:bldP spid="13" grpId="0" animBg="1"/>
      <p:bldP spid="17" grpId="0" animBg="1"/>
      <p:bldP spid="19" grpId="0"/>
      <p:bldP spid="21" grpId="0"/>
      <p:bldP spid="22" grpId="0" animBg="1"/>
      <p:bldP spid="23" grpId="0" animBg="1"/>
      <p:bldP spid="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Setting your Working Directory</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
        <p:nvSpPr>
          <p:cNvPr id="10" name="Content Placeholder 2"/>
          <p:cNvSpPr>
            <a:spLocks noGrp="1"/>
          </p:cNvSpPr>
          <p:nvPr>
            <p:ph idx="1"/>
          </p:nvPr>
        </p:nvSpPr>
        <p:spPr>
          <a:xfrm>
            <a:off x="1627099" y="1905687"/>
            <a:ext cx="10282310" cy="1975414"/>
          </a:xfrm>
        </p:spPr>
        <p:txBody>
          <a:bodyPr anchor="t">
            <a:normAutofit/>
          </a:bodyPr>
          <a:lstStyle/>
          <a:p>
            <a:pPr marL="0" indent="0">
              <a:buNone/>
            </a:pPr>
            <a:r>
              <a:rPr lang="en-CA" sz="2400" dirty="0">
                <a:latin typeface="+mj-lt"/>
              </a:rPr>
              <a:t>Your working directory is where all your files are most accessible.   On a windows machine, it’s often under your My Documents.  To find out where it is set by default used </a:t>
            </a:r>
            <a:r>
              <a:rPr lang="en-CA" sz="2400" b="1" dirty="0" err="1">
                <a:latin typeface="+mj-lt"/>
              </a:rPr>
              <a:t>getwd</a:t>
            </a:r>
            <a:r>
              <a:rPr lang="en-CA" sz="2400" b="1" dirty="0">
                <a:latin typeface="+mj-lt"/>
              </a:rPr>
              <a:t>()</a:t>
            </a:r>
            <a:endParaRPr lang="en-CA" sz="2400" dirty="0">
              <a:latin typeface="+mj-lt"/>
            </a:endParaRPr>
          </a:p>
          <a:p>
            <a:pPr marL="0" indent="0">
              <a:buNone/>
            </a:pPr>
            <a:endParaRPr lang="en-CA" sz="2400" b="1" dirty="0">
              <a:latin typeface="+mj-lt"/>
            </a:endParaRPr>
          </a:p>
          <a:p>
            <a:pPr marL="0" indent="0">
              <a:buNone/>
            </a:pPr>
            <a:endParaRPr lang="en-CA" sz="2400" b="1" dirty="0">
              <a:latin typeface="+mj-lt"/>
            </a:endParaRPr>
          </a:p>
          <a:p>
            <a:pPr marL="0" indent="0">
              <a:buNone/>
            </a:pPr>
            <a:endParaRPr lang="en-CA" sz="2400" dirty="0">
              <a:latin typeface="+mj-lt"/>
            </a:endParaRPr>
          </a:p>
        </p:txBody>
      </p:sp>
      <p:sp>
        <p:nvSpPr>
          <p:cNvPr id="12" name="TextBox 11"/>
          <p:cNvSpPr txBox="1"/>
          <p:nvPr/>
        </p:nvSpPr>
        <p:spPr>
          <a:xfrm>
            <a:off x="1627099" y="3696435"/>
            <a:ext cx="6788102" cy="646331"/>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getwd()</a:t>
            </a:r>
          </a:p>
          <a:p>
            <a:r>
              <a:rPr lang="it-IT" dirty="0">
                <a:latin typeface="Courier New" panose="02070309020205020404" pitchFamily="49" charset="0"/>
                <a:cs typeface="Courier New" panose="02070309020205020404" pitchFamily="49" charset="0"/>
              </a:rPr>
              <a:t>"c:/users/bkent/My Documents"</a:t>
            </a:r>
          </a:p>
        </p:txBody>
      </p:sp>
      <p:sp>
        <p:nvSpPr>
          <p:cNvPr id="13" name="Rounded Rectangular Callout 12"/>
          <p:cNvSpPr/>
          <p:nvPr/>
        </p:nvSpPr>
        <p:spPr>
          <a:xfrm>
            <a:off x="5350477" y="2854411"/>
            <a:ext cx="3064724" cy="1026690"/>
          </a:xfrm>
          <a:prstGeom prst="wedgeRoundRectCallout">
            <a:avLst>
              <a:gd name="adj1" fmla="val -96709"/>
              <a:gd name="adj2" fmla="val 639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Note the forward slash.  You must use forward slashes even in Windows!</a:t>
            </a:r>
          </a:p>
        </p:txBody>
      </p:sp>
      <p:sp>
        <p:nvSpPr>
          <p:cNvPr id="14" name="TextBox 13"/>
          <p:cNvSpPr txBox="1"/>
          <p:nvPr/>
        </p:nvSpPr>
        <p:spPr>
          <a:xfrm>
            <a:off x="1627099" y="5025518"/>
            <a:ext cx="6788102" cy="369332"/>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setwd("c:/R")</a:t>
            </a:r>
          </a:p>
        </p:txBody>
      </p:sp>
    </p:spTree>
    <p:extLst>
      <p:ext uri="{BB962C8B-B14F-4D97-AF65-F5344CB8AC3E}">
        <p14:creationId xmlns:p14="http://schemas.microsoft.com/office/powerpoint/2010/main" val="364865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Importing &amp; Exporting</a:t>
            </a:r>
          </a:p>
        </p:txBody>
      </p:sp>
      <p:sp>
        <p:nvSpPr>
          <p:cNvPr id="6" name="TextBox 5"/>
          <p:cNvSpPr txBox="1"/>
          <p:nvPr/>
        </p:nvSpPr>
        <p:spPr>
          <a:xfrm>
            <a:off x="1484311" y="3258805"/>
            <a:ext cx="6788102" cy="369332"/>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iris2 &lt;- read.csv ("iris.csv")</a:t>
            </a:r>
          </a:p>
        </p:txBody>
      </p:sp>
      <p:sp>
        <p:nvSpPr>
          <p:cNvPr id="7" name="TextBox 6"/>
          <p:cNvSpPr txBox="1"/>
          <p:nvPr/>
        </p:nvSpPr>
        <p:spPr>
          <a:xfrm>
            <a:off x="1484311" y="2847398"/>
            <a:ext cx="1548052" cy="369332"/>
          </a:xfrm>
          <a:prstGeom prst="rect">
            <a:avLst/>
          </a:prstGeom>
          <a:noFill/>
        </p:spPr>
        <p:txBody>
          <a:bodyPr wrap="none" rtlCol="0">
            <a:spAutoFit/>
          </a:bodyPr>
          <a:lstStyle/>
          <a:p>
            <a:r>
              <a:rPr lang="en-CA" b="1" dirty="0"/>
              <a:t>Importing CSV</a:t>
            </a:r>
          </a:p>
        </p:txBody>
      </p:sp>
      <p:sp>
        <p:nvSpPr>
          <p:cNvPr id="8" name="TextBox 7"/>
          <p:cNvSpPr txBox="1"/>
          <p:nvPr/>
        </p:nvSpPr>
        <p:spPr>
          <a:xfrm>
            <a:off x="1484311" y="2173219"/>
            <a:ext cx="8894129" cy="369332"/>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write.csv (iris, file = "iris.csv", row.names = FALSE)</a:t>
            </a:r>
          </a:p>
        </p:txBody>
      </p:sp>
      <p:sp>
        <p:nvSpPr>
          <p:cNvPr id="9" name="TextBox 8"/>
          <p:cNvSpPr txBox="1"/>
          <p:nvPr/>
        </p:nvSpPr>
        <p:spPr>
          <a:xfrm>
            <a:off x="1484311" y="1761812"/>
            <a:ext cx="1517595" cy="369332"/>
          </a:xfrm>
          <a:prstGeom prst="rect">
            <a:avLst/>
          </a:prstGeom>
          <a:noFill/>
        </p:spPr>
        <p:txBody>
          <a:bodyPr wrap="none" rtlCol="0">
            <a:spAutoFit/>
          </a:bodyPr>
          <a:lstStyle/>
          <a:p>
            <a:r>
              <a:rPr lang="en-CA" b="1" dirty="0"/>
              <a:t>Exporting CSV</a:t>
            </a:r>
          </a:p>
        </p:txBody>
      </p:sp>
      <p:sp>
        <p:nvSpPr>
          <p:cNvPr id="11" name="Oval Callout 10"/>
          <p:cNvSpPr/>
          <p:nvPr/>
        </p:nvSpPr>
        <p:spPr>
          <a:xfrm>
            <a:off x="0" y="3042487"/>
            <a:ext cx="1389888" cy="595324"/>
          </a:xfrm>
          <a:prstGeom prst="wedgeEllipseCallout">
            <a:avLst>
              <a:gd name="adj1" fmla="val 78456"/>
              <a:gd name="adj2" fmla="val 46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DON’T FORGET</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sp>
        <p:nvSpPr>
          <p:cNvPr id="13" name="TextBox 12"/>
          <p:cNvSpPr txBox="1"/>
          <p:nvPr/>
        </p:nvSpPr>
        <p:spPr>
          <a:xfrm>
            <a:off x="1484311" y="4724148"/>
            <a:ext cx="8894129" cy="646331"/>
          </a:xfrm>
          <a:prstGeom prst="rect">
            <a:avLst/>
          </a:prstGeom>
          <a:solidFill>
            <a:schemeClr val="bg1">
              <a:lumMod val="95000"/>
            </a:schemeClr>
          </a:solidFill>
        </p:spPr>
        <p:txBody>
          <a:bodyPr wrap="square" rtlCol="0">
            <a:spAutoFit/>
          </a:bodyPr>
          <a:lstStyle/>
          <a:p>
            <a:r>
              <a:rPr lang="it-IT" b="1" dirty="0">
                <a:latin typeface="Courier New" panose="02070309020205020404" pitchFamily="49" charset="0"/>
                <a:cs typeface="Courier New" panose="02070309020205020404" pitchFamily="49" charset="0"/>
              </a:rPr>
              <a:t>&gt; save (iris, "iris.r")</a:t>
            </a:r>
          </a:p>
          <a:p>
            <a:r>
              <a:rPr lang="it-IT" b="1" dirty="0">
                <a:latin typeface="Courier New" panose="02070309020205020404" pitchFamily="49" charset="0"/>
                <a:cs typeface="Courier New" panose="02070309020205020404" pitchFamily="49" charset="0"/>
              </a:rPr>
              <a:t>&gt; load ("iris.r")</a:t>
            </a:r>
          </a:p>
        </p:txBody>
      </p:sp>
      <p:sp>
        <p:nvSpPr>
          <p:cNvPr id="14" name="TextBox 13"/>
          <p:cNvSpPr txBox="1"/>
          <p:nvPr/>
        </p:nvSpPr>
        <p:spPr>
          <a:xfrm>
            <a:off x="1484311" y="4312741"/>
            <a:ext cx="1758751" cy="369332"/>
          </a:xfrm>
          <a:prstGeom prst="rect">
            <a:avLst/>
          </a:prstGeom>
          <a:noFill/>
        </p:spPr>
        <p:txBody>
          <a:bodyPr wrap="none" rtlCol="0">
            <a:spAutoFit/>
          </a:bodyPr>
          <a:lstStyle/>
          <a:p>
            <a:r>
              <a:rPr lang="en-CA" b="1" dirty="0"/>
              <a:t>Saving R Objects</a:t>
            </a:r>
          </a:p>
        </p:txBody>
      </p:sp>
    </p:spTree>
    <p:extLst>
      <p:ext uri="{BB962C8B-B14F-4D97-AF65-F5344CB8AC3E}">
        <p14:creationId xmlns:p14="http://schemas.microsoft.com/office/powerpoint/2010/main" val="212815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289561"/>
            <a:ext cx="10018713" cy="657808"/>
          </a:xfrm>
        </p:spPr>
        <p:txBody>
          <a:bodyPr>
            <a:normAutofit fontScale="90000"/>
          </a:bodyPr>
          <a:lstStyle/>
          <a:p>
            <a:r>
              <a:rPr lang="en-CA" dirty="0"/>
              <a:t>1 - Workshop</a:t>
            </a:r>
          </a:p>
        </p:txBody>
      </p:sp>
      <p:sp>
        <p:nvSpPr>
          <p:cNvPr id="3" name="Content Placeholder 2"/>
          <p:cNvSpPr>
            <a:spLocks noGrp="1"/>
          </p:cNvSpPr>
          <p:nvPr>
            <p:ph idx="1"/>
          </p:nvPr>
        </p:nvSpPr>
        <p:spPr>
          <a:xfrm>
            <a:off x="1484310" y="1436915"/>
            <a:ext cx="10018713" cy="4354286"/>
          </a:xfrm>
        </p:spPr>
        <p:txBody>
          <a:bodyPr>
            <a:normAutofit fontScale="85000" lnSpcReduction="20000"/>
          </a:bodyPr>
          <a:lstStyle/>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First map your local directory to something you prefer using </a:t>
            </a:r>
            <a:r>
              <a:rPr lang="en-CA" dirty="0" err="1">
                <a:latin typeface="+mj-lt"/>
              </a:rPr>
              <a:t>setwd</a:t>
            </a:r>
            <a:r>
              <a:rPr lang="en-CA" dirty="0">
                <a:latin typeface="+mj-lt"/>
              </a:rPr>
              <a:t>().</a:t>
            </a:r>
            <a:endParaRPr lang="en-CA" b="1" dirty="0">
              <a:latin typeface="+mj-lt"/>
            </a:endParaRP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Load the CSV into R and save it to a </a:t>
            </a:r>
            <a:r>
              <a:rPr lang="en-CA" dirty="0" err="1">
                <a:latin typeface="+mj-lt"/>
              </a:rPr>
              <a:t>dataframe</a:t>
            </a:r>
            <a:r>
              <a:rPr lang="en-CA" dirty="0">
                <a:latin typeface="+mj-lt"/>
              </a:rPr>
              <a:t> named “</a:t>
            </a:r>
            <a:r>
              <a:rPr lang="en-CA" dirty="0" err="1">
                <a:latin typeface="+mj-lt"/>
              </a:rPr>
              <a:t>springleaf</a:t>
            </a:r>
            <a:r>
              <a:rPr lang="en-CA" dirty="0">
                <a:latin typeface="+mj-lt"/>
              </a:rPr>
              <a:t>”</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How many rows and columns are there? What’s the total cell count?</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Run the summary() function on the first 10 columns of the dataset</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Create a new variable (separate from the </a:t>
            </a:r>
            <a:r>
              <a:rPr lang="en-CA" dirty="0" err="1">
                <a:latin typeface="+mj-lt"/>
              </a:rPr>
              <a:t>springleaf</a:t>
            </a:r>
            <a:r>
              <a:rPr lang="en-CA" dirty="0">
                <a:latin typeface="+mj-lt"/>
              </a:rPr>
              <a:t> </a:t>
            </a:r>
            <a:r>
              <a:rPr lang="en-CA" dirty="0" err="1">
                <a:latin typeface="+mj-lt"/>
              </a:rPr>
              <a:t>dataframe</a:t>
            </a:r>
            <a:r>
              <a:rPr lang="en-CA" dirty="0">
                <a:latin typeface="+mj-lt"/>
              </a:rPr>
              <a:t>) that stores the length of the ID variable in the </a:t>
            </a:r>
            <a:r>
              <a:rPr lang="en-CA" dirty="0" err="1">
                <a:latin typeface="+mj-lt"/>
              </a:rPr>
              <a:t>springleaf</a:t>
            </a:r>
            <a:r>
              <a:rPr lang="en-CA" dirty="0">
                <a:latin typeface="+mj-lt"/>
              </a:rPr>
              <a:t> </a:t>
            </a:r>
            <a:r>
              <a:rPr lang="en-CA" dirty="0" err="1">
                <a:latin typeface="+mj-lt"/>
              </a:rPr>
              <a:t>dataframe</a:t>
            </a:r>
            <a:endParaRPr lang="en-CA" dirty="0">
              <a:latin typeface="+mj-lt"/>
            </a:endParaRPr>
          </a:p>
          <a:p>
            <a:pPr marL="0" indent="0">
              <a:buNone/>
            </a:pPr>
            <a:endParaRPr lang="en-CA" dirty="0">
              <a:latin typeface="+mj-lt"/>
            </a:endParaRPr>
          </a:p>
        </p:txBody>
      </p:sp>
      <p:pic>
        <p:nvPicPr>
          <p:cNvPr id="4" name="Picture 3"/>
          <p:cNvPicPr>
            <a:picLocks noChangeAspect="1"/>
          </p:cNvPicPr>
          <p:nvPr/>
        </p:nvPicPr>
        <p:blipFill>
          <a:blip r:embed="rId3"/>
          <a:stretch>
            <a:fillRect/>
          </a:stretch>
        </p:blipFill>
        <p:spPr>
          <a:xfrm>
            <a:off x="11377086" y="100633"/>
            <a:ext cx="715618" cy="715618"/>
          </a:xfrm>
          <a:prstGeom prst="rect">
            <a:avLst/>
          </a:prstGeom>
        </p:spPr>
      </p:pic>
      <p:sp>
        <p:nvSpPr>
          <p:cNvPr id="6" name="Slide Number Placeholder 5"/>
          <p:cNvSpPr>
            <a:spLocks noGrp="1"/>
          </p:cNvSpPr>
          <p:nvPr>
            <p:ph type="sldNum" sz="quarter" idx="12"/>
          </p:nvPr>
        </p:nvSpPr>
        <p:spPr>
          <a:xfrm>
            <a:off x="11640833" y="6486891"/>
            <a:ext cx="551167" cy="365125"/>
          </a:xfrm>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973435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Logical Conditions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16386" name="Picture 2" descr="http://images1.tickld.com/live/4311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35" y="2394902"/>
            <a:ext cx="4381500" cy="335280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51609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Logical Conditions</a:t>
            </a:r>
          </a:p>
        </p:txBody>
      </p:sp>
      <p:sp>
        <p:nvSpPr>
          <p:cNvPr id="3" name="Content Placeholder 2"/>
          <p:cNvSpPr>
            <a:spLocks noGrp="1"/>
          </p:cNvSpPr>
          <p:nvPr>
            <p:ph idx="1"/>
          </p:nvPr>
        </p:nvSpPr>
        <p:spPr>
          <a:xfrm>
            <a:off x="1678329" y="1436915"/>
            <a:ext cx="9824694" cy="4917586"/>
          </a:xfrm>
        </p:spPr>
        <p:txBody>
          <a:bodyPr>
            <a:normAutofit fontScale="92500" lnSpcReduction="20000"/>
          </a:bodyPr>
          <a:lstStyle/>
          <a:p>
            <a:pPr marL="0" indent="0">
              <a:buNone/>
            </a:pPr>
            <a:r>
              <a:rPr lang="en-CA" dirty="0">
                <a:latin typeface="+mj-lt"/>
              </a:rPr>
              <a:t>Knowing how to work with logical vectors enables you to check very complicated conditions in compact powerful ways</a:t>
            </a:r>
          </a:p>
          <a:p>
            <a:pPr marL="0" indent="0">
              <a:buNone/>
            </a:pPr>
            <a:endParaRPr lang="en-CA" b="1" dirty="0">
              <a:latin typeface="+mj-lt"/>
            </a:endParaRPr>
          </a:p>
          <a:p>
            <a:pPr marL="0" indent="0">
              <a:buNone/>
            </a:pPr>
            <a:r>
              <a:rPr lang="en-CA" b="1" dirty="0">
                <a:latin typeface="+mj-lt"/>
              </a:rPr>
              <a:t>%in%	</a:t>
            </a:r>
            <a:r>
              <a:rPr lang="en-CA" dirty="0">
                <a:latin typeface="+mj-lt"/>
              </a:rPr>
              <a:t>checks if the vector has items in it </a:t>
            </a:r>
          </a:p>
          <a:p>
            <a:pPr marL="0" indent="0">
              <a:buNone/>
            </a:pPr>
            <a:r>
              <a:rPr lang="en-CA" b="1" dirty="0">
                <a:latin typeface="+mj-lt"/>
              </a:rPr>
              <a:t>==		</a:t>
            </a:r>
            <a:r>
              <a:rPr lang="en-CA" dirty="0">
                <a:latin typeface="+mj-lt"/>
              </a:rPr>
              <a:t>equal to</a:t>
            </a:r>
          </a:p>
          <a:p>
            <a:pPr marL="0" indent="0">
              <a:buNone/>
            </a:pPr>
            <a:r>
              <a:rPr lang="en-CA" b="1" dirty="0">
                <a:latin typeface="+mj-lt"/>
              </a:rPr>
              <a:t>!=		</a:t>
            </a:r>
            <a:r>
              <a:rPr lang="en-CA" dirty="0">
                <a:latin typeface="+mj-lt"/>
              </a:rPr>
              <a:t>not equal to </a:t>
            </a:r>
          </a:p>
          <a:p>
            <a:pPr marL="0" indent="0">
              <a:buNone/>
            </a:pPr>
            <a:r>
              <a:rPr lang="en-CA" b="1" dirty="0">
                <a:latin typeface="+mj-lt"/>
              </a:rPr>
              <a:t>|</a:t>
            </a:r>
            <a:r>
              <a:rPr lang="en-CA" dirty="0">
                <a:latin typeface="+mj-lt"/>
              </a:rPr>
              <a:t> 		 “or” operator</a:t>
            </a:r>
          </a:p>
          <a:p>
            <a:pPr marL="0" indent="0">
              <a:buNone/>
            </a:pPr>
            <a:r>
              <a:rPr lang="en-CA" b="1" dirty="0">
                <a:latin typeface="+mj-lt"/>
              </a:rPr>
              <a:t>&amp; 		</a:t>
            </a:r>
            <a:r>
              <a:rPr lang="en-CA" dirty="0">
                <a:latin typeface="+mj-lt"/>
              </a:rPr>
              <a:t>“and” operator</a:t>
            </a:r>
          </a:p>
          <a:p>
            <a:pPr marL="0" indent="0">
              <a:buNone/>
            </a:pPr>
            <a:r>
              <a:rPr lang="en-CA" b="1" dirty="0">
                <a:latin typeface="+mj-lt"/>
              </a:rPr>
              <a:t>!		“</a:t>
            </a:r>
            <a:r>
              <a:rPr lang="en-CA" dirty="0">
                <a:latin typeface="+mj-lt"/>
              </a:rPr>
              <a:t>not” operator (inverses </a:t>
            </a:r>
            <a:r>
              <a:rPr lang="en-CA" dirty="0" err="1">
                <a:latin typeface="+mj-lt"/>
              </a:rPr>
              <a:t>logicals</a:t>
            </a:r>
            <a:r>
              <a:rPr lang="en-CA" dirty="0">
                <a:latin typeface="+mj-lt"/>
              </a:rPr>
              <a:t>) </a:t>
            </a:r>
            <a:endParaRPr lang="en-CA" b="1" dirty="0">
              <a:latin typeface="+mj-lt"/>
            </a:endParaRPr>
          </a:p>
          <a:p>
            <a:endParaRPr lang="en-CA" dirty="0">
              <a:latin typeface="+mj-lt"/>
            </a:endParaRPr>
          </a:p>
          <a:p>
            <a:pPr marL="0" indent="0">
              <a:buNone/>
            </a:pPr>
            <a:r>
              <a:rPr lang="en-CA" dirty="0">
                <a:latin typeface="+mj-lt"/>
              </a:rPr>
              <a:t>This is partly why using </a:t>
            </a:r>
            <a:r>
              <a:rPr lang="en-CA" dirty="0">
                <a:solidFill>
                  <a:schemeClr val="accent6"/>
                </a:solidFill>
                <a:latin typeface="+mj-lt"/>
              </a:rPr>
              <a:t>&lt;-</a:t>
            </a:r>
            <a:r>
              <a:rPr lang="en-CA" dirty="0">
                <a:latin typeface="+mj-lt"/>
              </a:rPr>
              <a:t> vs.</a:t>
            </a:r>
            <a:r>
              <a:rPr lang="en-CA" dirty="0">
                <a:solidFill>
                  <a:schemeClr val="accent6"/>
                </a:solidFill>
                <a:latin typeface="+mj-lt"/>
              </a:rPr>
              <a:t> = </a:t>
            </a:r>
            <a:r>
              <a:rPr lang="en-CA" dirty="0">
                <a:latin typeface="+mj-lt"/>
              </a:rPr>
              <a:t>can help you avoid mistakes where instead of checking a logical condition with </a:t>
            </a:r>
            <a:r>
              <a:rPr lang="en-CA" dirty="0">
                <a:solidFill>
                  <a:schemeClr val="accent6"/>
                </a:solidFill>
                <a:latin typeface="+mj-lt"/>
              </a:rPr>
              <a:t>==</a:t>
            </a:r>
            <a:r>
              <a:rPr lang="en-CA" dirty="0">
                <a:latin typeface="+mj-lt"/>
              </a:rPr>
              <a:t> you are changing values.</a:t>
            </a:r>
          </a:p>
          <a:p>
            <a:endParaRPr lang="en-CA" dirty="0">
              <a:latin typeface="+mj-lt"/>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spTree>
    <p:custDataLst>
      <p:tags r:id="rId1"/>
    </p:custDataLst>
    <p:extLst>
      <p:ext uri="{BB962C8B-B14F-4D97-AF65-F5344CB8AC3E}">
        <p14:creationId xmlns:p14="http://schemas.microsoft.com/office/powerpoint/2010/main" val="298193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Logical Conditions</a:t>
            </a:r>
          </a:p>
        </p:txBody>
      </p:sp>
      <p:sp>
        <p:nvSpPr>
          <p:cNvPr id="4" name="TextBox 3"/>
          <p:cNvSpPr txBox="1"/>
          <p:nvPr/>
        </p:nvSpPr>
        <p:spPr>
          <a:xfrm>
            <a:off x="1696354" y="1343609"/>
            <a:ext cx="9918365" cy="5355312"/>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&gt; a &lt;- c(1,2,3,4)</a:t>
            </a:r>
          </a:p>
          <a:p>
            <a:r>
              <a:rPr lang="en-CA" b="1" dirty="0">
                <a:latin typeface="Courier New" panose="02070309020205020404" pitchFamily="49" charset="0"/>
                <a:cs typeface="Courier New" panose="02070309020205020404" pitchFamily="49" charset="0"/>
              </a:rPr>
              <a:t>&gt; b &lt;- c(1,2,3,4)</a:t>
            </a:r>
          </a:p>
          <a:p>
            <a:r>
              <a:rPr lang="en-CA" b="1" dirty="0">
                <a:latin typeface="Courier New" panose="02070309020205020404" pitchFamily="49" charset="0"/>
                <a:cs typeface="Courier New" panose="02070309020205020404" pitchFamily="49" charset="0"/>
              </a:rPr>
              <a:t>&gt; c &lt;- c(9,9,9,9)</a:t>
            </a:r>
          </a:p>
          <a:p>
            <a:endParaRPr lang="en-CA" dirty="0">
              <a:latin typeface="Courier New" panose="02070309020205020404" pitchFamily="49" charset="0"/>
              <a:cs typeface="Courier New" panose="02070309020205020404" pitchFamily="49" charset="0"/>
            </a:endParaRPr>
          </a:p>
          <a:p>
            <a:r>
              <a:rPr lang="en-CA" b="1" dirty="0">
                <a:latin typeface="Courier New" panose="02070309020205020404" pitchFamily="49" charset="0"/>
                <a:cs typeface="Courier New" panose="02070309020205020404" pitchFamily="49" charset="0"/>
              </a:rPr>
              <a:t>&gt; #generate logical vector comparing the string vectors</a:t>
            </a:r>
          </a:p>
          <a:p>
            <a:r>
              <a:rPr lang="en-CA" b="1" dirty="0">
                <a:latin typeface="Courier New" panose="02070309020205020404" pitchFamily="49" charset="0"/>
                <a:cs typeface="Courier New" panose="02070309020205020404" pitchFamily="49" charset="0"/>
              </a:rPr>
              <a:t>&gt; TRUES &lt;- a == b</a:t>
            </a:r>
          </a:p>
          <a:p>
            <a:r>
              <a:rPr lang="en-CA" b="1" dirty="0">
                <a:latin typeface="Courier New" panose="02070309020205020404" pitchFamily="49" charset="0"/>
                <a:cs typeface="Courier New" panose="02070309020205020404" pitchFamily="49" charset="0"/>
              </a:rPr>
              <a:t>&gt; FALSES &lt;- a == c</a:t>
            </a:r>
          </a:p>
          <a:p>
            <a:endParaRPr lang="en-CA" dirty="0">
              <a:latin typeface="Courier New" panose="02070309020205020404" pitchFamily="49" charset="0"/>
              <a:cs typeface="Courier New" panose="02070309020205020404" pitchFamily="49" charset="0"/>
            </a:endParaRPr>
          </a:p>
          <a:p>
            <a:r>
              <a:rPr lang="en-CA" b="1" dirty="0">
                <a:latin typeface="Courier New" panose="02070309020205020404" pitchFamily="49" charset="0"/>
                <a:cs typeface="Courier New" panose="02070309020205020404" pitchFamily="49" charset="0"/>
              </a:rPr>
              <a:t>&gt; #check each position to see if vectors has value of TRUE</a:t>
            </a:r>
          </a:p>
          <a:p>
            <a:r>
              <a:rPr lang="en-CA" b="1" dirty="0">
                <a:latin typeface="Courier New" panose="02070309020205020404" pitchFamily="49" charset="0"/>
                <a:cs typeface="Courier New" panose="02070309020205020404" pitchFamily="49" charset="0"/>
              </a:rPr>
              <a:t>&gt; TRUES &amp; FALSES</a:t>
            </a:r>
          </a:p>
          <a:p>
            <a:r>
              <a:rPr lang="da-DK" dirty="0">
                <a:latin typeface="Courier New" panose="02070309020205020404" pitchFamily="49" charset="0"/>
                <a:cs typeface="Courier New" panose="02070309020205020404" pitchFamily="49" charset="0"/>
              </a:rPr>
              <a:t>[1] FALSE FALSE FALSE FALSE</a:t>
            </a:r>
            <a:endParaRPr lang="en-CA" dirty="0">
              <a:latin typeface="Courier New" panose="02070309020205020404" pitchFamily="49" charset="0"/>
              <a:cs typeface="Courier New" panose="02070309020205020404" pitchFamily="49" charset="0"/>
            </a:endParaRPr>
          </a:p>
          <a:p>
            <a:endParaRPr lang="en-CA" dirty="0">
              <a:latin typeface="Courier New" panose="02070309020205020404" pitchFamily="49" charset="0"/>
              <a:cs typeface="Courier New" panose="02070309020205020404" pitchFamily="49" charset="0"/>
            </a:endParaRPr>
          </a:p>
          <a:p>
            <a:r>
              <a:rPr lang="en-CA" b="1" dirty="0">
                <a:latin typeface="Courier New" panose="02070309020205020404" pitchFamily="49" charset="0"/>
                <a:cs typeface="Courier New" panose="02070309020205020404" pitchFamily="49" charset="0"/>
              </a:rPr>
              <a:t>&gt; #check each position to see if vectors either vector has a TRUE</a:t>
            </a:r>
          </a:p>
          <a:p>
            <a:r>
              <a:rPr lang="en-CA" b="1" dirty="0">
                <a:latin typeface="Courier New" panose="02070309020205020404" pitchFamily="49" charset="0"/>
                <a:cs typeface="Courier New" panose="02070309020205020404" pitchFamily="49" charset="0"/>
              </a:rPr>
              <a:t>&gt; TRUES | FALSES</a:t>
            </a:r>
          </a:p>
          <a:p>
            <a:r>
              <a:rPr lang="en-CA" dirty="0">
                <a:latin typeface="Courier New" panose="02070309020205020404" pitchFamily="49" charset="0"/>
                <a:cs typeface="Courier New" panose="02070309020205020404" pitchFamily="49" charset="0"/>
              </a:rPr>
              <a:t>[1] TRUE </a:t>
            </a:r>
            <a:r>
              <a:rPr lang="en-CA" dirty="0" err="1">
                <a:latin typeface="Courier New" panose="02070309020205020404" pitchFamily="49" charset="0"/>
                <a:cs typeface="Courier New" panose="02070309020205020404" pitchFamily="49" charset="0"/>
              </a:rPr>
              <a:t>TRUE</a:t>
            </a:r>
            <a:r>
              <a:rPr lang="en-CA" dirty="0">
                <a:latin typeface="Courier New" panose="02070309020205020404" pitchFamily="49" charset="0"/>
                <a:cs typeface="Courier New" panose="02070309020205020404" pitchFamily="49" charset="0"/>
              </a:rPr>
              <a:t> </a:t>
            </a:r>
            <a:r>
              <a:rPr lang="en-CA" dirty="0" err="1">
                <a:latin typeface="Courier New" panose="02070309020205020404" pitchFamily="49" charset="0"/>
                <a:cs typeface="Courier New" panose="02070309020205020404" pitchFamily="49" charset="0"/>
              </a:rPr>
              <a:t>TRUE</a:t>
            </a:r>
            <a:r>
              <a:rPr lang="en-CA" dirty="0">
                <a:latin typeface="Courier New" panose="02070309020205020404" pitchFamily="49" charset="0"/>
                <a:cs typeface="Courier New" panose="02070309020205020404" pitchFamily="49" charset="0"/>
              </a:rPr>
              <a:t> </a:t>
            </a:r>
            <a:r>
              <a:rPr lang="en-CA" dirty="0" err="1">
                <a:latin typeface="Courier New" panose="02070309020205020404" pitchFamily="49" charset="0"/>
                <a:cs typeface="Courier New" panose="02070309020205020404" pitchFamily="49" charset="0"/>
              </a:rPr>
              <a:t>TRUE</a:t>
            </a:r>
            <a:endParaRPr lang="en-CA" dirty="0">
              <a:latin typeface="Courier New" panose="02070309020205020404" pitchFamily="49" charset="0"/>
              <a:cs typeface="Courier New" panose="02070309020205020404" pitchFamily="49" charset="0"/>
            </a:endParaRPr>
          </a:p>
          <a:p>
            <a:endParaRPr lang="en-CA" dirty="0">
              <a:latin typeface="Courier New" panose="02070309020205020404" pitchFamily="49" charset="0"/>
              <a:cs typeface="Courier New" panose="02070309020205020404" pitchFamily="49" charset="0"/>
            </a:endParaRPr>
          </a:p>
          <a:p>
            <a:r>
              <a:rPr lang="en-CA" b="1" dirty="0">
                <a:latin typeface="Courier New" panose="02070309020205020404" pitchFamily="49" charset="0"/>
                <a:cs typeface="Courier New" panose="02070309020205020404" pitchFamily="49" charset="0"/>
              </a:rPr>
              <a:t>&gt; #Is NOT TRUE equal to FALSE?</a:t>
            </a:r>
          </a:p>
          <a:p>
            <a:r>
              <a:rPr lang="en-CA" b="1" dirty="0">
                <a:latin typeface="Courier New" panose="02070309020205020404" pitchFamily="49" charset="0"/>
                <a:cs typeface="Courier New" panose="02070309020205020404" pitchFamily="49" charset="0"/>
              </a:rPr>
              <a:t>&gt; !TRUES == FALSES</a:t>
            </a:r>
          </a:p>
          <a:p>
            <a:r>
              <a:rPr lang="en-CA" dirty="0">
                <a:latin typeface="Courier New" panose="02070309020205020404" pitchFamily="49" charset="0"/>
                <a:cs typeface="Courier New" panose="02070309020205020404" pitchFamily="49" charset="0"/>
              </a:rPr>
              <a:t>[1] TRUE </a:t>
            </a:r>
            <a:r>
              <a:rPr lang="en-CA" dirty="0" err="1">
                <a:latin typeface="Courier New" panose="02070309020205020404" pitchFamily="49" charset="0"/>
                <a:cs typeface="Courier New" panose="02070309020205020404" pitchFamily="49" charset="0"/>
              </a:rPr>
              <a:t>TRUE</a:t>
            </a:r>
            <a:r>
              <a:rPr lang="en-CA" dirty="0">
                <a:latin typeface="Courier New" panose="02070309020205020404" pitchFamily="49" charset="0"/>
                <a:cs typeface="Courier New" panose="02070309020205020404" pitchFamily="49" charset="0"/>
              </a:rPr>
              <a:t> </a:t>
            </a:r>
            <a:r>
              <a:rPr lang="en-CA" dirty="0" err="1">
                <a:latin typeface="Courier New" panose="02070309020205020404" pitchFamily="49" charset="0"/>
                <a:cs typeface="Courier New" panose="02070309020205020404" pitchFamily="49" charset="0"/>
              </a:rPr>
              <a:t>TRUE</a:t>
            </a:r>
            <a:r>
              <a:rPr lang="en-CA" dirty="0">
                <a:latin typeface="Courier New" panose="02070309020205020404" pitchFamily="49" charset="0"/>
                <a:cs typeface="Courier New" panose="02070309020205020404" pitchFamily="49" charset="0"/>
              </a:rPr>
              <a:t> </a:t>
            </a:r>
            <a:r>
              <a:rPr lang="en-CA" dirty="0" err="1">
                <a:latin typeface="Courier New" panose="02070309020205020404" pitchFamily="49" charset="0"/>
                <a:cs typeface="Courier New" panose="02070309020205020404" pitchFamily="49" charset="0"/>
              </a:rPr>
              <a:t>TRUE</a:t>
            </a:r>
            <a:endParaRPr lang="en-CA" dirty="0">
              <a:latin typeface="Courier New" panose="02070309020205020404" pitchFamily="49" charset="0"/>
              <a:cs typeface="Courier New" panose="02070309020205020404" pitchFamily="49" charset="0"/>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65898340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Logical Conditions</a:t>
            </a:r>
          </a:p>
        </p:txBody>
      </p:sp>
      <p:sp>
        <p:nvSpPr>
          <p:cNvPr id="3" name="Content Placeholder 2"/>
          <p:cNvSpPr>
            <a:spLocks noGrp="1"/>
          </p:cNvSpPr>
          <p:nvPr>
            <p:ph idx="1"/>
          </p:nvPr>
        </p:nvSpPr>
        <p:spPr/>
        <p:txBody>
          <a:bodyPr>
            <a:normAutofit/>
          </a:bodyPr>
          <a:lstStyle/>
          <a:p>
            <a:pPr marL="0" indent="0">
              <a:buNone/>
            </a:pPr>
            <a:r>
              <a:rPr lang="en-CA" dirty="0">
                <a:latin typeface="+mj-lt"/>
              </a:rPr>
              <a:t>Let’s use the very powerful </a:t>
            </a:r>
            <a:r>
              <a:rPr lang="en-CA" b="1" dirty="0">
                <a:latin typeface="+mj-lt"/>
              </a:rPr>
              <a:t>%in%</a:t>
            </a:r>
            <a:r>
              <a:rPr lang="en-CA" dirty="0">
                <a:latin typeface="+mj-lt"/>
              </a:rPr>
              <a:t> operator</a:t>
            </a:r>
          </a:p>
          <a:p>
            <a:pPr marL="0" indent="0">
              <a:buNone/>
            </a:pPr>
            <a:endParaRPr lang="en-CA" dirty="0">
              <a:latin typeface="+mj-lt"/>
            </a:endParaRPr>
          </a:p>
          <a:p>
            <a:pPr marL="0" indent="0">
              <a:buNone/>
            </a:pPr>
            <a:endParaRPr lang="en-CA" dirty="0">
              <a:latin typeface="+mj-lt"/>
            </a:endParaRPr>
          </a:p>
          <a:p>
            <a:pPr marL="0" indent="0">
              <a:buNone/>
            </a:pPr>
            <a:endParaRPr lang="en-CA" dirty="0">
              <a:latin typeface="+mj-lt"/>
            </a:endParaRPr>
          </a:p>
          <a:p>
            <a:pPr marL="0" indent="0">
              <a:buNone/>
            </a:pPr>
            <a:r>
              <a:rPr lang="en-CA" dirty="0">
                <a:latin typeface="+mj-lt"/>
              </a:rPr>
              <a:t>This becomes extremely useful later when we want to subset data based on conditions.</a:t>
            </a:r>
          </a:p>
        </p:txBody>
      </p:sp>
      <p:sp>
        <p:nvSpPr>
          <p:cNvPr id="4" name="TextBox 3"/>
          <p:cNvSpPr txBox="1"/>
          <p:nvPr/>
        </p:nvSpPr>
        <p:spPr>
          <a:xfrm>
            <a:off x="1684630" y="2045434"/>
            <a:ext cx="4263993" cy="923330"/>
          </a:xfrm>
          <a:prstGeom prst="rect">
            <a:avLst/>
          </a:prstGeom>
          <a:solidFill>
            <a:schemeClr val="bg1">
              <a:lumMod val="95000"/>
            </a:schemeClr>
          </a:solidFill>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CA" b="1" dirty="0"/>
              <a:t>&gt; a &lt;- c(1,2,3,4)</a:t>
            </a:r>
          </a:p>
          <a:p>
            <a:r>
              <a:rPr lang="en-CA" b="1" dirty="0"/>
              <a:t>&gt; a %in% c(2, 3)</a:t>
            </a:r>
          </a:p>
          <a:p>
            <a:r>
              <a:rPr lang="da-DK" dirty="0"/>
              <a:t>[1] FALSE  TRUE  TRUE FALSE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6109077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2 - Workshop</a:t>
            </a:r>
          </a:p>
        </p:txBody>
      </p:sp>
      <p:sp>
        <p:nvSpPr>
          <p:cNvPr id="3" name="Content Placeholder 2"/>
          <p:cNvSpPr>
            <a:spLocks noGrp="1"/>
          </p:cNvSpPr>
          <p:nvPr>
            <p:ph idx="1"/>
          </p:nvPr>
        </p:nvSpPr>
        <p:spPr>
          <a:xfrm>
            <a:off x="1484310" y="1436915"/>
            <a:ext cx="10018713" cy="5004078"/>
          </a:xfrm>
        </p:spPr>
        <p:txBody>
          <a:bodyPr>
            <a:normAutofit lnSpcReduction="10000"/>
          </a:bodyPr>
          <a:lstStyle/>
          <a:p>
            <a:pPr marL="457200" indent="-457200">
              <a:buFont typeface="+mj-lt"/>
              <a:buAutoNum type="arabicPeriod"/>
            </a:pPr>
            <a:r>
              <a:rPr lang="en-CA" dirty="0">
                <a:latin typeface="+mj-lt"/>
              </a:rPr>
              <a:t>Look up the </a:t>
            </a:r>
            <a:r>
              <a:rPr lang="en-CA" b="1" dirty="0" err="1">
                <a:latin typeface="+mj-lt"/>
              </a:rPr>
              <a:t>complete.cases</a:t>
            </a:r>
            <a:r>
              <a:rPr lang="en-CA" b="1" dirty="0">
                <a:latin typeface="+mj-lt"/>
              </a:rPr>
              <a:t>()</a:t>
            </a:r>
            <a:r>
              <a:rPr lang="en-CA" dirty="0">
                <a:latin typeface="+mj-lt"/>
              </a:rPr>
              <a:t> function in help and read what it does.</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Now use the complete case function to generate a logical vector. </a:t>
            </a:r>
            <a:r>
              <a:rPr lang="en-CA" dirty="0"/>
              <a:t>Now try to pass that vector into the function </a:t>
            </a:r>
            <a:r>
              <a:rPr lang="en-CA" b="1" dirty="0"/>
              <a:t>table () </a:t>
            </a:r>
            <a:r>
              <a:rPr lang="en-CA" dirty="0"/>
              <a:t>which we will cover soon.   </a:t>
            </a:r>
            <a:r>
              <a:rPr lang="en-CA" dirty="0">
                <a:latin typeface="+mj-lt"/>
              </a:rPr>
              <a:t>What would you conclude about the data set?</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Now check the variable VAR_0237… what type is it? Now, determine the </a:t>
            </a:r>
            <a:r>
              <a:rPr lang="en-CA" b="1" dirty="0">
                <a:latin typeface="+mj-lt"/>
              </a:rPr>
              <a:t>proportion</a:t>
            </a:r>
            <a:r>
              <a:rPr lang="en-CA" dirty="0">
                <a:latin typeface="+mj-lt"/>
              </a:rPr>
              <a:t> of states that are either CA, NY or NJ?</a:t>
            </a:r>
          </a:p>
          <a:p>
            <a:pPr marL="457200" indent="-457200">
              <a:buFont typeface="+mj-lt"/>
              <a:buAutoNum type="arabicPeriod"/>
            </a:pPr>
            <a:endParaRPr lang="en-CA" dirty="0">
              <a:latin typeface="+mj-lt"/>
            </a:endParaRPr>
          </a:p>
          <a:p>
            <a:pPr marL="457200" indent="-457200">
              <a:buFont typeface="+mj-lt"/>
              <a:buAutoNum type="arabicPeriod"/>
            </a:pPr>
            <a:r>
              <a:rPr lang="en-CA" dirty="0">
                <a:latin typeface="+mj-lt"/>
              </a:rPr>
              <a:t>Let’s add a TRUE / FALSE variable for whether the state is in the CA/NY/NJ list to our </a:t>
            </a:r>
            <a:r>
              <a:rPr lang="en-CA" dirty="0" err="1">
                <a:latin typeface="+mj-lt"/>
              </a:rPr>
              <a:t>exising</a:t>
            </a:r>
            <a:r>
              <a:rPr lang="en-CA" dirty="0">
                <a:latin typeface="+mj-lt"/>
              </a:rPr>
              <a:t> </a:t>
            </a:r>
            <a:r>
              <a:rPr lang="en-CA" dirty="0" err="1">
                <a:latin typeface="+mj-lt"/>
              </a:rPr>
              <a:t>springleaf</a:t>
            </a:r>
            <a:r>
              <a:rPr lang="en-CA" dirty="0">
                <a:latin typeface="+mj-lt"/>
              </a:rPr>
              <a:t> </a:t>
            </a:r>
            <a:r>
              <a:rPr lang="en-CA" dirty="0" err="1">
                <a:latin typeface="+mj-lt"/>
              </a:rPr>
              <a:t>dataframe</a:t>
            </a:r>
            <a:endParaRPr lang="en-CA" dirty="0">
              <a:latin typeface="+mj-lt"/>
            </a:endParaRPr>
          </a:p>
          <a:p>
            <a:pPr marL="457200" indent="-457200">
              <a:buFont typeface="+mj-lt"/>
              <a:buAutoNum type="arabicPeriod"/>
            </a:pPr>
            <a:endParaRPr lang="en-CA" dirty="0">
              <a:latin typeface="+mj-lt"/>
            </a:endParaRPr>
          </a:p>
        </p:txBody>
      </p:sp>
      <p:pic>
        <p:nvPicPr>
          <p:cNvPr id="4" name="Picture 3"/>
          <p:cNvPicPr>
            <a:picLocks noChangeAspect="1"/>
          </p:cNvPicPr>
          <p:nvPr/>
        </p:nvPicPr>
        <p:blipFill>
          <a:blip r:embed="rId2"/>
          <a:stretch>
            <a:fillRect/>
          </a:stretch>
        </p:blipFill>
        <p:spPr>
          <a:xfrm>
            <a:off x="11377086" y="100633"/>
            <a:ext cx="715618" cy="715618"/>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410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Showing What’s Possible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a:blip r:embed="rId2"/>
          <a:stretch>
            <a:fillRect/>
          </a:stretch>
        </p:blipFill>
        <p:spPr>
          <a:xfrm>
            <a:off x="1980943" y="629920"/>
            <a:ext cx="3527628" cy="5426668"/>
          </a:xfrm>
          <a:prstGeom prst="rect">
            <a:avLst/>
          </a:prstGeom>
        </p:spPr>
      </p:pic>
    </p:spTree>
    <p:extLst>
      <p:ext uri="{BB962C8B-B14F-4D97-AF65-F5344CB8AC3E}">
        <p14:creationId xmlns:p14="http://schemas.microsoft.com/office/powerpoint/2010/main" val="2489851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Basic Functions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Picture 3"/>
          <p:cNvPicPr>
            <a:picLocks noChangeAspect="1"/>
          </p:cNvPicPr>
          <p:nvPr/>
        </p:nvPicPr>
        <p:blipFill>
          <a:blip r:embed="rId2"/>
          <a:stretch>
            <a:fillRect/>
          </a:stretch>
        </p:blipFill>
        <p:spPr>
          <a:xfrm>
            <a:off x="2724467" y="1116647"/>
            <a:ext cx="3838893" cy="5009699"/>
          </a:xfrm>
          <a:prstGeom prst="rect">
            <a:avLst/>
          </a:prstGeom>
        </p:spPr>
      </p:pic>
    </p:spTree>
    <p:extLst>
      <p:ext uri="{BB962C8B-B14F-4D97-AF65-F5344CB8AC3E}">
        <p14:creationId xmlns:p14="http://schemas.microsoft.com/office/powerpoint/2010/main" val="20072143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Functions – Summary Statistics</a:t>
            </a:r>
          </a:p>
        </p:txBody>
      </p:sp>
      <p:sp>
        <p:nvSpPr>
          <p:cNvPr id="3" name="Content Placeholder 2"/>
          <p:cNvSpPr>
            <a:spLocks noGrp="1"/>
          </p:cNvSpPr>
          <p:nvPr>
            <p:ph idx="1"/>
          </p:nvPr>
        </p:nvSpPr>
        <p:spPr/>
        <p:txBody>
          <a:bodyPr>
            <a:normAutofit/>
          </a:bodyPr>
          <a:lstStyle/>
          <a:p>
            <a:r>
              <a:rPr lang="en-CA" dirty="0">
                <a:latin typeface="+mj-lt"/>
              </a:rPr>
              <a:t>R has all of the basic functions you would expect from a statistics perspective</a:t>
            </a:r>
          </a:p>
          <a:p>
            <a:endParaRPr lang="en-CA" dirty="0">
              <a:latin typeface="+mj-lt"/>
            </a:endParaRPr>
          </a:p>
          <a:p>
            <a:endParaRPr lang="en-CA" dirty="0">
              <a:latin typeface="+mj-lt"/>
            </a:endParaRPr>
          </a:p>
          <a:p>
            <a:endParaRPr lang="en-CA" dirty="0">
              <a:latin typeface="+mj-lt"/>
            </a:endParaRPr>
          </a:p>
          <a:p>
            <a:endParaRPr lang="en-CA" dirty="0">
              <a:latin typeface="+mj-lt"/>
            </a:endParaRPr>
          </a:p>
          <a:p>
            <a:endParaRPr lang="en-CA" dirty="0">
              <a:latin typeface="+mj-lt"/>
            </a:endParaRPr>
          </a:p>
        </p:txBody>
      </p:sp>
      <p:sp>
        <p:nvSpPr>
          <p:cNvPr id="4" name="TextBox 3"/>
          <p:cNvSpPr txBox="1"/>
          <p:nvPr/>
        </p:nvSpPr>
        <p:spPr>
          <a:xfrm>
            <a:off x="2203614" y="1921867"/>
            <a:ext cx="7296157" cy="4247317"/>
          </a:xfrm>
          <a:prstGeom prst="rect">
            <a:avLst/>
          </a:prstGeom>
          <a:solidFill>
            <a:schemeClr val="bg1">
              <a:lumMod val="95000"/>
            </a:schemeClr>
          </a:solidFill>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CA" b="1" dirty="0"/>
              <a:t>&gt; sum (</a:t>
            </a:r>
            <a:r>
              <a:rPr lang="en-CA" b="1" dirty="0" err="1"/>
              <a:t>iris$Petal.Width</a:t>
            </a:r>
            <a:r>
              <a:rPr lang="en-CA" b="1" dirty="0"/>
              <a:t>)</a:t>
            </a:r>
          </a:p>
          <a:p>
            <a:r>
              <a:rPr lang="en-CA" dirty="0"/>
              <a:t>[1] 179.9</a:t>
            </a:r>
          </a:p>
          <a:p>
            <a:endParaRPr lang="en-CA" dirty="0"/>
          </a:p>
          <a:p>
            <a:r>
              <a:rPr lang="en-CA" b="1" dirty="0"/>
              <a:t>&gt; mean(</a:t>
            </a:r>
            <a:r>
              <a:rPr lang="en-CA" b="1" dirty="0" err="1"/>
              <a:t>iris$Petal.Width</a:t>
            </a:r>
            <a:r>
              <a:rPr lang="en-CA" b="1" dirty="0"/>
              <a:t>)</a:t>
            </a:r>
          </a:p>
          <a:p>
            <a:r>
              <a:rPr lang="en-CA" dirty="0"/>
              <a:t>[1] 1.199333</a:t>
            </a:r>
          </a:p>
          <a:p>
            <a:endParaRPr lang="en-CA" dirty="0"/>
          </a:p>
          <a:p>
            <a:r>
              <a:rPr lang="en-CA" b="1" dirty="0"/>
              <a:t>&gt; median(</a:t>
            </a:r>
            <a:r>
              <a:rPr lang="en-CA" b="1" dirty="0" err="1"/>
              <a:t>iris$Petal.Width</a:t>
            </a:r>
            <a:r>
              <a:rPr lang="en-CA" b="1" dirty="0"/>
              <a:t>)</a:t>
            </a:r>
          </a:p>
          <a:p>
            <a:r>
              <a:rPr lang="en-CA" dirty="0"/>
              <a:t>[1] 1.3</a:t>
            </a:r>
          </a:p>
          <a:p>
            <a:endParaRPr lang="en-CA" dirty="0"/>
          </a:p>
          <a:p>
            <a:r>
              <a:rPr lang="en-CA" b="1" dirty="0"/>
              <a:t>&gt; </a:t>
            </a:r>
            <a:r>
              <a:rPr lang="en-CA" b="1" dirty="0" err="1"/>
              <a:t>quantile</a:t>
            </a:r>
            <a:r>
              <a:rPr lang="en-CA" b="1" dirty="0"/>
              <a:t>(</a:t>
            </a:r>
            <a:r>
              <a:rPr lang="en-CA" b="1" dirty="0" err="1"/>
              <a:t>iris$Petal.Width</a:t>
            </a:r>
            <a:r>
              <a:rPr lang="en-CA" b="1" dirty="0"/>
              <a:t>)</a:t>
            </a:r>
          </a:p>
          <a:p>
            <a:r>
              <a:rPr lang="en-CA" dirty="0"/>
              <a:t> 0%  25%  50%  75% 100% </a:t>
            </a:r>
          </a:p>
          <a:p>
            <a:r>
              <a:rPr lang="en-CA" dirty="0"/>
              <a:t> 0.1  0.3  1.3  1.8  2.5 </a:t>
            </a:r>
          </a:p>
          <a:p>
            <a:endParaRPr lang="en-CA" dirty="0"/>
          </a:p>
          <a:p>
            <a:r>
              <a:rPr lang="en-CA" b="1" dirty="0"/>
              <a:t>&gt; </a:t>
            </a:r>
            <a:r>
              <a:rPr lang="en-CA" b="1" dirty="0" err="1"/>
              <a:t>sd</a:t>
            </a:r>
            <a:r>
              <a:rPr lang="en-CA" b="1" dirty="0"/>
              <a:t>(</a:t>
            </a:r>
            <a:r>
              <a:rPr lang="en-CA" b="1" dirty="0" err="1"/>
              <a:t>iris$Petal.Width</a:t>
            </a:r>
            <a:r>
              <a:rPr lang="en-CA" b="1" dirty="0"/>
              <a:t>)</a:t>
            </a:r>
          </a:p>
          <a:p>
            <a:r>
              <a:rPr lang="en-CA" dirty="0"/>
              <a:t>[1] 0.7622377</a:t>
            </a:r>
          </a:p>
        </p:txBody>
      </p:sp>
      <p:sp>
        <p:nvSpPr>
          <p:cNvPr id="10" name="Slide Number Placeholder 9"/>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4183784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NAs and Handling Them</a:t>
            </a:r>
          </a:p>
        </p:txBody>
      </p:sp>
      <p:sp>
        <p:nvSpPr>
          <p:cNvPr id="3" name="Content Placeholder 2"/>
          <p:cNvSpPr>
            <a:spLocks noGrp="1"/>
          </p:cNvSpPr>
          <p:nvPr>
            <p:ph idx="1"/>
          </p:nvPr>
        </p:nvSpPr>
        <p:spPr>
          <a:xfrm>
            <a:off x="1738310" y="1436914"/>
            <a:ext cx="10018713" cy="5276401"/>
          </a:xfrm>
        </p:spPr>
        <p:txBody>
          <a:bodyPr>
            <a:normAutofit lnSpcReduction="10000"/>
          </a:bodyPr>
          <a:lstStyle/>
          <a:p>
            <a:r>
              <a:rPr lang="en-CA" sz="2000" dirty="0">
                <a:latin typeface="+mj-lt"/>
              </a:rPr>
              <a:t>NA and </a:t>
            </a:r>
            <a:r>
              <a:rPr lang="en-CA" sz="2000" dirty="0" err="1">
                <a:latin typeface="+mj-lt"/>
              </a:rPr>
              <a:t>NaN</a:t>
            </a:r>
            <a:r>
              <a:rPr lang="en-CA" sz="2000" dirty="0">
                <a:latin typeface="+mj-lt"/>
              </a:rPr>
              <a:t> are special values</a:t>
            </a:r>
          </a:p>
          <a:p>
            <a:pPr lvl="1"/>
            <a:r>
              <a:rPr lang="en-CA" sz="1800" b="1" dirty="0">
                <a:latin typeface="+mj-lt"/>
              </a:rPr>
              <a:t>NA</a:t>
            </a:r>
            <a:r>
              <a:rPr lang="en-CA" sz="1800" dirty="0">
                <a:latin typeface="+mj-lt"/>
              </a:rPr>
              <a:t> represent missing values in a data set</a:t>
            </a:r>
          </a:p>
          <a:p>
            <a:pPr lvl="1"/>
            <a:r>
              <a:rPr lang="en-CA" sz="1800" b="1" dirty="0" err="1">
                <a:latin typeface="+mj-lt"/>
              </a:rPr>
              <a:t>NaN</a:t>
            </a:r>
            <a:r>
              <a:rPr lang="en-CA" sz="1800" b="1" dirty="0">
                <a:latin typeface="+mj-lt"/>
              </a:rPr>
              <a:t> </a:t>
            </a:r>
            <a:r>
              <a:rPr lang="en-CA" sz="1800" dirty="0">
                <a:latin typeface="+mj-lt"/>
              </a:rPr>
              <a:t>typically occur when a division by zero occurs</a:t>
            </a:r>
          </a:p>
          <a:p>
            <a:pPr lvl="1"/>
            <a:endParaRPr lang="en-CA" sz="1800" dirty="0">
              <a:latin typeface="+mj-lt"/>
            </a:endParaRPr>
          </a:p>
          <a:p>
            <a:r>
              <a:rPr lang="en-CA" sz="2000" dirty="0">
                <a:latin typeface="+mj-lt"/>
              </a:rPr>
              <a:t>The </a:t>
            </a:r>
            <a:r>
              <a:rPr lang="en-CA" sz="2000" dirty="0" err="1">
                <a:latin typeface="+mj-lt"/>
              </a:rPr>
              <a:t>springleaf</a:t>
            </a:r>
            <a:r>
              <a:rPr lang="en-CA" sz="2000" dirty="0">
                <a:latin typeface="+mj-lt"/>
              </a:rPr>
              <a:t> data set is rife with these NA issues as we saw from </a:t>
            </a:r>
            <a:r>
              <a:rPr lang="en-CA" sz="2000" dirty="0" err="1">
                <a:latin typeface="+mj-lt"/>
              </a:rPr>
              <a:t>complete.cases</a:t>
            </a:r>
            <a:r>
              <a:rPr lang="en-CA" sz="2000" dirty="0">
                <a:latin typeface="+mj-lt"/>
              </a:rPr>
              <a:t>()</a:t>
            </a:r>
          </a:p>
          <a:p>
            <a:endParaRPr lang="en-CA" sz="2000" dirty="0">
              <a:latin typeface="+mj-lt"/>
            </a:endParaRPr>
          </a:p>
          <a:p>
            <a:r>
              <a:rPr lang="en-CA" sz="2000" dirty="0">
                <a:latin typeface="+mj-lt"/>
              </a:rPr>
              <a:t>Key Functions</a:t>
            </a:r>
          </a:p>
          <a:p>
            <a:pPr lvl="1"/>
            <a:r>
              <a:rPr lang="en-CA" sz="1800" dirty="0" err="1">
                <a:latin typeface="+mj-lt"/>
              </a:rPr>
              <a:t>complete.cases</a:t>
            </a:r>
            <a:r>
              <a:rPr lang="en-CA" sz="1800" dirty="0">
                <a:latin typeface="+mj-lt"/>
              </a:rPr>
              <a:t>() </a:t>
            </a:r>
            <a:r>
              <a:rPr lang="en-CA" sz="1800" dirty="0">
                <a:latin typeface="+mj-lt"/>
                <a:sym typeface="Wingdings" panose="05000000000000000000" pitchFamily="2" charset="2"/>
              </a:rPr>
              <a:t></a:t>
            </a:r>
            <a:r>
              <a:rPr lang="en-CA" sz="1800" dirty="0">
                <a:latin typeface="+mj-lt"/>
              </a:rPr>
              <a:t> checks the row for any presence of NA</a:t>
            </a:r>
          </a:p>
          <a:p>
            <a:pPr lvl="1"/>
            <a:r>
              <a:rPr lang="en-CA" sz="1800" dirty="0">
                <a:latin typeface="+mj-lt"/>
              </a:rPr>
              <a:t>is.na() </a:t>
            </a:r>
            <a:r>
              <a:rPr lang="en-CA" sz="1800" dirty="0">
                <a:latin typeface="+mj-lt"/>
                <a:sym typeface="Wingdings" panose="05000000000000000000" pitchFamily="2" charset="2"/>
              </a:rPr>
              <a:t> checks a vector for NA</a:t>
            </a:r>
          </a:p>
          <a:p>
            <a:pPr lvl="1"/>
            <a:r>
              <a:rPr lang="en-CA" sz="1800" dirty="0" err="1">
                <a:latin typeface="+mj-lt"/>
                <a:sym typeface="Wingdings" panose="05000000000000000000" pitchFamily="2" charset="2"/>
              </a:rPr>
              <a:t>na.omit</a:t>
            </a:r>
            <a:r>
              <a:rPr lang="en-CA" sz="1800" dirty="0">
                <a:latin typeface="+mj-lt"/>
                <a:sym typeface="Wingdings" panose="05000000000000000000" pitchFamily="2" charset="2"/>
              </a:rPr>
              <a:t>()  will remove rows with NAs detected</a:t>
            </a:r>
            <a:endParaRPr lang="en-CA" sz="1800" dirty="0">
              <a:latin typeface="+mj-lt"/>
            </a:endParaRPr>
          </a:p>
          <a:p>
            <a:endParaRPr lang="en-CA" sz="2000" dirty="0">
              <a:latin typeface="+mj-lt"/>
            </a:endParaRPr>
          </a:p>
          <a:p>
            <a:r>
              <a:rPr lang="en-CA" sz="2000" dirty="0">
                <a:latin typeface="+mj-lt"/>
              </a:rPr>
              <a:t>Many functions won’t run properly with NAs but provide a parameter to ignore the NAs on a </a:t>
            </a:r>
            <a:r>
              <a:rPr lang="en-CA" sz="2000" dirty="0" err="1">
                <a:latin typeface="+mj-lt"/>
              </a:rPr>
              <a:t>calculatuion</a:t>
            </a:r>
            <a:endParaRPr lang="en-CA" sz="2000" dirty="0">
              <a:latin typeface="+mj-lt"/>
            </a:endParaRPr>
          </a:p>
          <a:p>
            <a:pPr marL="0" indent="0">
              <a:buNone/>
            </a:pPr>
            <a:endParaRPr lang="en-CA" sz="2000" dirty="0">
              <a:latin typeface="+mj-lt"/>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66778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3 - Workshop</a:t>
            </a:r>
          </a:p>
        </p:txBody>
      </p:sp>
      <p:sp>
        <p:nvSpPr>
          <p:cNvPr id="3" name="Content Placeholder 2"/>
          <p:cNvSpPr>
            <a:spLocks noGrp="1"/>
          </p:cNvSpPr>
          <p:nvPr>
            <p:ph idx="1"/>
          </p:nvPr>
        </p:nvSpPr>
        <p:spPr>
          <a:xfrm>
            <a:off x="1992310" y="1436914"/>
            <a:ext cx="10018713" cy="5241677"/>
          </a:xfrm>
        </p:spPr>
        <p:txBody>
          <a:bodyPr>
            <a:normAutofit fontScale="92500" lnSpcReduction="10000"/>
          </a:bodyPr>
          <a:lstStyle/>
          <a:p>
            <a:pPr marL="0" indent="0">
              <a:buNone/>
            </a:pPr>
            <a:r>
              <a:rPr lang="en-CA" dirty="0">
                <a:latin typeface="+mj-lt"/>
              </a:rPr>
              <a:t>All these NAs need to be fixed.</a:t>
            </a:r>
          </a:p>
          <a:p>
            <a:pPr marL="457200" indent="-457200">
              <a:buFont typeface="+mj-lt"/>
              <a:buAutoNum type="arabicPeriod"/>
            </a:pPr>
            <a:r>
              <a:rPr lang="en-CA" dirty="0">
                <a:latin typeface="+mj-lt"/>
              </a:rPr>
              <a:t>Try running table (is.na()) on </a:t>
            </a:r>
            <a:r>
              <a:rPr lang="en-CA" dirty="0"/>
              <a:t>VAR_0207, VAR_0213 and VAR_0840</a:t>
            </a:r>
          </a:p>
          <a:p>
            <a:pPr marL="457200" indent="-457200">
              <a:buFont typeface="+mj-lt"/>
              <a:buAutoNum type="arabicPeriod"/>
            </a:pPr>
            <a:endParaRPr lang="en-CA" dirty="0"/>
          </a:p>
          <a:p>
            <a:pPr marL="457200" indent="-457200">
              <a:buFont typeface="+mj-lt"/>
              <a:buAutoNum type="arabicPeriod"/>
            </a:pPr>
            <a:r>
              <a:rPr lang="en-CA" dirty="0"/>
              <a:t>Now let’s remove these 3 columns.   One simple way is to use:</a:t>
            </a:r>
          </a:p>
          <a:p>
            <a:pPr marL="457200" indent="-457200">
              <a:buFont typeface="+mj-lt"/>
              <a:buAutoNum type="arabicPeriod"/>
            </a:pPr>
            <a:endParaRPr lang="en-CA" dirty="0"/>
          </a:p>
          <a:p>
            <a:pPr marL="457200" indent="-457200">
              <a:buFont typeface="+mj-lt"/>
              <a:buAutoNum type="arabicPeriod"/>
            </a:pPr>
            <a:endParaRPr lang="en-CA" dirty="0"/>
          </a:p>
          <a:p>
            <a:pPr marL="457200" indent="-457200">
              <a:buFont typeface="+mj-lt"/>
              <a:buAutoNum type="arabicPeriod"/>
            </a:pPr>
            <a:r>
              <a:rPr lang="en-CA" dirty="0"/>
              <a:t>Try running </a:t>
            </a:r>
            <a:r>
              <a:rPr lang="en-CA" dirty="0" err="1"/>
              <a:t>complete.cases</a:t>
            </a:r>
            <a:r>
              <a:rPr lang="en-CA" dirty="0"/>
              <a:t>() again without those 3 variables</a:t>
            </a:r>
          </a:p>
          <a:p>
            <a:pPr marL="457200" indent="-457200">
              <a:buFont typeface="+mj-lt"/>
              <a:buAutoNum type="arabicPeriod"/>
            </a:pPr>
            <a:endParaRPr lang="en-CA" dirty="0"/>
          </a:p>
          <a:p>
            <a:pPr marL="457200" indent="-457200">
              <a:buFont typeface="+mj-lt"/>
              <a:buAutoNum type="arabicPeriod"/>
            </a:pPr>
            <a:r>
              <a:rPr lang="en-CA" dirty="0"/>
              <a:t>Next let’s try to run the mean VAR_0006.</a:t>
            </a:r>
          </a:p>
          <a:p>
            <a:pPr marL="457200" indent="-457200">
              <a:buFont typeface="+mj-lt"/>
              <a:buAutoNum type="arabicPeriod"/>
            </a:pPr>
            <a:endParaRPr lang="en-CA" dirty="0"/>
          </a:p>
          <a:p>
            <a:pPr marL="457200" indent="-457200">
              <a:buFont typeface="+mj-lt"/>
              <a:buAutoNum type="arabicPeriod"/>
            </a:pPr>
            <a:r>
              <a:rPr lang="en-CA" dirty="0"/>
              <a:t>Fix the issue by using the parameters in the mean function.</a:t>
            </a:r>
          </a:p>
          <a:p>
            <a:pPr marL="457200" indent="-457200">
              <a:buFont typeface="+mj-lt"/>
              <a:buAutoNum type="arabicPeriod"/>
            </a:pPr>
            <a:endParaRPr lang="en-CA" dirty="0">
              <a:latin typeface="+mj-lt"/>
            </a:endParaRPr>
          </a:p>
          <a:p>
            <a:pPr marL="457200" indent="-457200">
              <a:buFont typeface="+mj-lt"/>
              <a:buAutoNum type="arabicPeriod"/>
            </a:pPr>
            <a:endParaRPr lang="en-CA" dirty="0">
              <a:latin typeface="+mj-lt"/>
            </a:endParaRPr>
          </a:p>
        </p:txBody>
      </p:sp>
      <p:pic>
        <p:nvPicPr>
          <p:cNvPr id="4" name="Picture 3"/>
          <p:cNvPicPr>
            <a:picLocks noChangeAspect="1"/>
          </p:cNvPicPr>
          <p:nvPr/>
        </p:nvPicPr>
        <p:blipFill>
          <a:blip r:embed="rId4"/>
          <a:stretch>
            <a:fillRect/>
          </a:stretch>
        </p:blipFill>
        <p:spPr>
          <a:xfrm>
            <a:off x="11377086" y="100633"/>
            <a:ext cx="715618" cy="715618"/>
          </a:xfrm>
          <a:prstGeom prst="rect">
            <a:avLst/>
          </a:prstGeom>
        </p:spPr>
      </p:pic>
      <p:sp>
        <p:nvSpPr>
          <p:cNvPr id="6" name="TextBox 5"/>
          <p:cNvSpPr txBox="1"/>
          <p:nvPr/>
        </p:nvSpPr>
        <p:spPr>
          <a:xfrm>
            <a:off x="1992310" y="3232693"/>
            <a:ext cx="9112455" cy="369332"/>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springleaf$VAR_0207 &lt;- NULL</a:t>
            </a:r>
            <a:endParaRPr lang="en-CA" dirty="0">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53</a:t>
            </a:fld>
            <a:endParaRPr lang="en-US" dirty="0"/>
          </a:p>
        </p:txBody>
      </p:sp>
    </p:spTree>
    <p:custDataLst>
      <p:tags r:id="rId1"/>
    </p:custDataLst>
    <p:extLst>
      <p:ext uri="{BB962C8B-B14F-4D97-AF65-F5344CB8AC3E}">
        <p14:creationId xmlns:p14="http://schemas.microsoft.com/office/powerpoint/2010/main" val="2270017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Functions – Cut / </a:t>
            </a:r>
            <a:r>
              <a:rPr lang="en-CA" dirty="0" err="1"/>
              <a:t>Seq</a:t>
            </a:r>
            <a:endParaRPr lang="en-CA" dirty="0"/>
          </a:p>
        </p:txBody>
      </p:sp>
      <p:sp>
        <p:nvSpPr>
          <p:cNvPr id="3" name="Content Placeholder 2"/>
          <p:cNvSpPr>
            <a:spLocks noGrp="1"/>
          </p:cNvSpPr>
          <p:nvPr>
            <p:ph idx="1"/>
          </p:nvPr>
        </p:nvSpPr>
        <p:spPr/>
        <p:txBody>
          <a:bodyPr>
            <a:normAutofit/>
          </a:bodyPr>
          <a:lstStyle/>
          <a:p>
            <a:r>
              <a:rPr lang="en-CA" i="1" dirty="0" err="1">
                <a:latin typeface="+mj-lt"/>
              </a:rPr>
              <a:t>seq</a:t>
            </a:r>
            <a:r>
              <a:rPr lang="en-CA" dirty="0">
                <a:latin typeface="+mj-lt"/>
              </a:rPr>
              <a:t> builds a vector of numbers but is very versatile</a:t>
            </a:r>
          </a:p>
          <a:p>
            <a:endParaRPr lang="en-CA" dirty="0">
              <a:latin typeface="+mj-lt"/>
            </a:endParaRPr>
          </a:p>
          <a:p>
            <a:endParaRPr lang="en-CA" dirty="0">
              <a:latin typeface="+mj-lt"/>
            </a:endParaRPr>
          </a:p>
          <a:p>
            <a:endParaRPr lang="en-CA" dirty="0">
              <a:latin typeface="+mj-lt"/>
            </a:endParaRPr>
          </a:p>
          <a:p>
            <a:r>
              <a:rPr lang="en-CA" i="1" dirty="0">
                <a:latin typeface="+mj-lt"/>
              </a:rPr>
              <a:t>cut</a:t>
            </a:r>
            <a:r>
              <a:rPr lang="en-CA" dirty="0">
                <a:latin typeface="+mj-lt"/>
              </a:rPr>
              <a:t> takes a vector and places it into bins (e.g. classify a record by </a:t>
            </a:r>
            <a:r>
              <a:rPr lang="en-CA" dirty="0" err="1">
                <a:latin typeface="+mj-lt"/>
              </a:rPr>
              <a:t>decile</a:t>
            </a:r>
            <a:r>
              <a:rPr lang="en-CA" dirty="0">
                <a:latin typeface="+mj-lt"/>
              </a:rPr>
              <a:t>)</a:t>
            </a:r>
          </a:p>
        </p:txBody>
      </p:sp>
      <p:sp>
        <p:nvSpPr>
          <p:cNvPr id="4" name="TextBox 3"/>
          <p:cNvSpPr txBox="1"/>
          <p:nvPr/>
        </p:nvSpPr>
        <p:spPr>
          <a:xfrm>
            <a:off x="1981193" y="2045435"/>
            <a:ext cx="9868937" cy="1477328"/>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a:t>
            </a:r>
            <a:r>
              <a:rPr lang="en-CA" b="1" dirty="0" err="1">
                <a:latin typeface="Courier New" panose="02070309020205020404" pitchFamily="49" charset="0"/>
                <a:cs typeface="Courier New" panose="02070309020205020404" pitchFamily="49" charset="0"/>
              </a:rPr>
              <a:t>seq</a:t>
            </a:r>
            <a:r>
              <a:rPr lang="en-CA" b="1" dirty="0">
                <a:latin typeface="Courier New" panose="02070309020205020404" pitchFamily="49" charset="0"/>
                <a:cs typeface="Courier New" panose="02070309020205020404" pitchFamily="49" charset="0"/>
              </a:rPr>
              <a:t> (start, end, by)</a:t>
            </a:r>
          </a:p>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seq</a:t>
            </a:r>
            <a:r>
              <a:rPr lang="en-CA" b="1" dirty="0">
                <a:latin typeface="Courier New" panose="02070309020205020404" pitchFamily="49" charset="0"/>
                <a:cs typeface="Courier New" panose="02070309020205020404" pitchFamily="49" charset="0"/>
              </a:rPr>
              <a:t> (1, 5, 1)</a:t>
            </a:r>
          </a:p>
          <a:p>
            <a:r>
              <a:rPr lang="en-CA" dirty="0">
                <a:latin typeface="Courier New" panose="02070309020205020404" pitchFamily="49" charset="0"/>
                <a:cs typeface="Courier New" panose="02070309020205020404" pitchFamily="49" charset="0"/>
              </a:rPr>
              <a:t>[1] 1 2 3 4 5</a:t>
            </a:r>
          </a:p>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seq</a:t>
            </a:r>
            <a:r>
              <a:rPr lang="en-CA" b="1" dirty="0">
                <a:latin typeface="Courier New" panose="02070309020205020404" pitchFamily="49" charset="0"/>
                <a:cs typeface="Courier New" panose="02070309020205020404" pitchFamily="49" charset="0"/>
              </a:rPr>
              <a:t> (5, 1, -1) </a:t>
            </a:r>
          </a:p>
          <a:p>
            <a:r>
              <a:rPr lang="en-CA" dirty="0">
                <a:latin typeface="Courier New" panose="02070309020205020404" pitchFamily="49" charset="0"/>
                <a:cs typeface="Courier New" panose="02070309020205020404" pitchFamily="49" charset="0"/>
              </a:rPr>
              <a:t>[1] 5 4 3 2 1</a:t>
            </a:r>
          </a:p>
        </p:txBody>
      </p:sp>
      <p:sp>
        <p:nvSpPr>
          <p:cNvPr id="5" name="TextBox 4"/>
          <p:cNvSpPr txBox="1"/>
          <p:nvPr/>
        </p:nvSpPr>
        <p:spPr>
          <a:xfrm>
            <a:off x="1981192" y="3964075"/>
            <a:ext cx="9868937" cy="2031325"/>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&gt; a &lt;- </a:t>
            </a:r>
            <a:r>
              <a:rPr lang="en-CA" b="1" dirty="0" err="1">
                <a:latin typeface="Courier New" panose="02070309020205020404" pitchFamily="49" charset="0"/>
                <a:cs typeface="Courier New" panose="02070309020205020404" pitchFamily="49" charset="0"/>
              </a:rPr>
              <a:t>seq</a:t>
            </a:r>
            <a:r>
              <a:rPr lang="en-CA" b="1" dirty="0">
                <a:latin typeface="Courier New" panose="02070309020205020404" pitchFamily="49" charset="0"/>
                <a:cs typeface="Courier New" panose="02070309020205020404" pitchFamily="49" charset="0"/>
              </a:rPr>
              <a:t> (0,10,1)</a:t>
            </a:r>
          </a:p>
          <a:p>
            <a:r>
              <a:rPr lang="en-CA" b="1" dirty="0">
                <a:latin typeface="Courier New" panose="02070309020205020404" pitchFamily="49" charset="0"/>
                <a:cs typeface="Courier New" panose="02070309020205020404" pitchFamily="49" charset="0"/>
              </a:rPr>
              <a:t>&gt; cut (a, c(-Inf,3,6, 9, </a:t>
            </a:r>
            <a:r>
              <a:rPr lang="en-CA" b="1" dirty="0" err="1">
                <a:latin typeface="Courier New" panose="02070309020205020404" pitchFamily="49" charset="0"/>
                <a:cs typeface="Courier New" panose="02070309020205020404" pitchFamily="49" charset="0"/>
              </a:rPr>
              <a:t>Inf</a:t>
            </a:r>
            <a:r>
              <a:rPr lang="en-CA" b="1" dirty="0">
                <a:latin typeface="Courier New" panose="02070309020205020404" pitchFamily="49" charset="0"/>
                <a:cs typeface="Courier New" panose="02070309020205020404" pitchFamily="49" charset="0"/>
              </a:rPr>
              <a:t>))</a:t>
            </a:r>
          </a:p>
          <a:p>
            <a:endParaRPr lang="en-CA" dirty="0">
              <a:latin typeface="Courier New" panose="02070309020205020404" pitchFamily="49" charset="0"/>
              <a:cs typeface="Courier New" panose="02070309020205020404" pitchFamily="49" charset="0"/>
            </a:endParaRPr>
          </a:p>
          <a:p>
            <a:r>
              <a:rPr lang="en-CA" b="1" dirty="0">
                <a:latin typeface="Courier New" panose="02070309020205020404" pitchFamily="49" charset="0"/>
                <a:cs typeface="Courier New" panose="02070309020205020404" pitchFamily="49" charset="0"/>
              </a:rPr>
              <a:t>#Quick outlier detection</a:t>
            </a:r>
          </a:p>
          <a:p>
            <a:r>
              <a:rPr lang="en-CA" b="1" dirty="0">
                <a:latin typeface="Courier New" panose="02070309020205020404" pitchFamily="49" charset="0"/>
                <a:cs typeface="Courier New" panose="02070309020205020404" pitchFamily="49" charset="0"/>
              </a:rPr>
              <a:t>&gt; a &lt;- c(-1,3, 3, 3,3,3,3,4,5,5,5,6,7,10,16)</a:t>
            </a:r>
          </a:p>
          <a:p>
            <a:r>
              <a:rPr lang="en-CA" b="1" dirty="0">
                <a:latin typeface="Courier New" panose="02070309020205020404" pitchFamily="49" charset="0"/>
                <a:cs typeface="Courier New" panose="02070309020205020404" pitchFamily="49" charset="0"/>
              </a:rPr>
              <a:t>&gt; b &lt;- cut (a, c(-</a:t>
            </a:r>
            <a:r>
              <a:rPr lang="en-CA" b="1" dirty="0" err="1">
                <a:latin typeface="Courier New" panose="02070309020205020404" pitchFamily="49" charset="0"/>
                <a:cs typeface="Courier New" panose="02070309020205020404" pitchFamily="49" charset="0"/>
              </a:rPr>
              <a:t>Inf</a:t>
            </a:r>
            <a:r>
              <a:rPr lang="en-CA" b="1" dirty="0">
                <a:latin typeface="Courier New" panose="02070309020205020404" pitchFamily="49" charset="0"/>
                <a:cs typeface="Courier New" panose="02070309020205020404" pitchFamily="49" charset="0"/>
              </a:rPr>
              <a:t>, mean (a) - 1.5*</a:t>
            </a:r>
            <a:r>
              <a:rPr lang="en-CA" b="1" dirty="0" err="1">
                <a:latin typeface="Courier New" panose="02070309020205020404" pitchFamily="49" charset="0"/>
                <a:cs typeface="Courier New" panose="02070309020205020404" pitchFamily="49" charset="0"/>
              </a:rPr>
              <a:t>sd</a:t>
            </a:r>
            <a:r>
              <a:rPr lang="en-CA" b="1" dirty="0">
                <a:latin typeface="Courier New" panose="02070309020205020404" pitchFamily="49" charset="0"/>
                <a:cs typeface="Courier New" panose="02070309020205020404" pitchFamily="49" charset="0"/>
              </a:rPr>
              <a:t>(a), mean(a)+1.5*</a:t>
            </a:r>
            <a:r>
              <a:rPr lang="en-CA" b="1" dirty="0" err="1">
                <a:latin typeface="Courier New" panose="02070309020205020404" pitchFamily="49" charset="0"/>
                <a:cs typeface="Courier New" panose="02070309020205020404" pitchFamily="49" charset="0"/>
              </a:rPr>
              <a:t>sd</a:t>
            </a:r>
            <a:r>
              <a:rPr lang="en-CA" b="1" dirty="0">
                <a:latin typeface="Courier New" panose="02070309020205020404" pitchFamily="49" charset="0"/>
                <a:cs typeface="Courier New" panose="02070309020205020404" pitchFamily="49" charset="0"/>
              </a:rPr>
              <a:t>(a), </a:t>
            </a:r>
            <a:r>
              <a:rPr lang="en-CA" b="1" dirty="0" err="1">
                <a:latin typeface="Courier New" panose="02070309020205020404" pitchFamily="49" charset="0"/>
                <a:cs typeface="Courier New" panose="02070309020205020404" pitchFamily="49" charset="0"/>
              </a:rPr>
              <a:t>Inf</a:t>
            </a:r>
            <a:r>
              <a:rPr lang="en-CA" b="1" dirty="0">
                <a:latin typeface="Courier New" panose="02070309020205020404" pitchFamily="49" charset="0"/>
                <a:cs typeface="Courier New" panose="02070309020205020404" pitchFamily="49" charset="0"/>
              </a:rPr>
              <a:t>))</a:t>
            </a:r>
          </a:p>
          <a:p>
            <a:r>
              <a:rPr lang="en-CA" b="1" dirty="0">
                <a:latin typeface="Courier New" panose="02070309020205020404" pitchFamily="49" charset="0"/>
                <a:cs typeface="Courier New" panose="02070309020205020404" pitchFamily="49" charset="0"/>
              </a:rPr>
              <a:t>&gt; b</a:t>
            </a:r>
          </a:p>
        </p:txBody>
      </p:sp>
      <p:sp>
        <p:nvSpPr>
          <p:cNvPr id="10" name="Slide Number Placeholder 9"/>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406410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4 - Workshop</a:t>
            </a:r>
          </a:p>
        </p:txBody>
      </p:sp>
      <p:sp>
        <p:nvSpPr>
          <p:cNvPr id="3" name="Content Placeholder 2"/>
          <p:cNvSpPr>
            <a:spLocks noGrp="1"/>
          </p:cNvSpPr>
          <p:nvPr>
            <p:ph idx="1"/>
          </p:nvPr>
        </p:nvSpPr>
        <p:spPr/>
        <p:txBody>
          <a:bodyPr>
            <a:normAutofit/>
          </a:bodyPr>
          <a:lstStyle/>
          <a:p>
            <a:endParaRPr lang="en-CA" dirty="0">
              <a:latin typeface="+mj-lt"/>
            </a:endParaRPr>
          </a:p>
          <a:p>
            <a:r>
              <a:rPr lang="en-CA" dirty="0">
                <a:latin typeface="+mj-lt"/>
              </a:rPr>
              <a:t>Run the mean, median and quartile functions for VAR_0583.</a:t>
            </a:r>
          </a:p>
          <a:p>
            <a:endParaRPr lang="en-CA" dirty="0">
              <a:latin typeface="+mj-lt"/>
            </a:endParaRPr>
          </a:p>
          <a:p>
            <a:r>
              <a:rPr lang="en-CA" dirty="0">
                <a:latin typeface="+mj-lt"/>
              </a:rPr>
              <a:t>Do you see an issue with the data?</a:t>
            </a:r>
          </a:p>
          <a:p>
            <a:endParaRPr lang="en-CA" dirty="0">
              <a:latin typeface="+mj-lt"/>
            </a:endParaRPr>
          </a:p>
          <a:p>
            <a:r>
              <a:rPr lang="en-CA" dirty="0">
                <a:latin typeface="+mj-lt"/>
              </a:rPr>
              <a:t>Can you fix the issue and create a new cleaned variable?</a:t>
            </a:r>
          </a:p>
          <a:p>
            <a:endParaRPr lang="en-CA" dirty="0">
              <a:latin typeface="+mj-lt"/>
            </a:endParaRPr>
          </a:p>
          <a:p>
            <a:endParaRPr lang="en-CA" dirty="0">
              <a:latin typeface="+mj-lt"/>
            </a:endParaRPr>
          </a:p>
          <a:p>
            <a:endParaRPr lang="en-CA" dirty="0">
              <a:latin typeface="+mj-lt"/>
            </a:endParaRPr>
          </a:p>
          <a:p>
            <a:endParaRPr lang="en-CA" dirty="0">
              <a:latin typeface="+mj-lt"/>
            </a:endParaRPr>
          </a:p>
          <a:p>
            <a:endParaRPr lang="en-CA" dirty="0">
              <a:latin typeface="+mj-lt"/>
            </a:endParaRPr>
          </a:p>
          <a:p>
            <a:endParaRPr lang="en-CA" dirty="0">
              <a:latin typeface="+mj-lt"/>
            </a:endParaRPr>
          </a:p>
        </p:txBody>
      </p:sp>
      <p:pic>
        <p:nvPicPr>
          <p:cNvPr id="4" name="Picture 3"/>
          <p:cNvPicPr>
            <a:picLocks noChangeAspect="1"/>
          </p:cNvPicPr>
          <p:nvPr/>
        </p:nvPicPr>
        <p:blipFill>
          <a:blip r:embed="rId2"/>
          <a:stretch>
            <a:fillRect/>
          </a:stretch>
        </p:blipFill>
        <p:spPr>
          <a:xfrm>
            <a:off x="11377086" y="100633"/>
            <a:ext cx="715618" cy="715618"/>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178551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Functions – Table</a:t>
            </a:r>
          </a:p>
        </p:txBody>
      </p:sp>
      <p:sp>
        <p:nvSpPr>
          <p:cNvPr id="3" name="Content Placeholder 2"/>
          <p:cNvSpPr>
            <a:spLocks noGrp="1"/>
          </p:cNvSpPr>
          <p:nvPr>
            <p:ph idx="1"/>
          </p:nvPr>
        </p:nvSpPr>
        <p:spPr>
          <a:xfrm>
            <a:off x="1484311" y="1426866"/>
            <a:ext cx="10018713" cy="4354286"/>
          </a:xfrm>
        </p:spPr>
        <p:txBody>
          <a:bodyPr>
            <a:normAutofit/>
          </a:bodyPr>
          <a:lstStyle/>
          <a:p>
            <a:r>
              <a:rPr lang="en-CA" i="1" dirty="0">
                <a:latin typeface="+mj-lt"/>
              </a:rPr>
              <a:t>table</a:t>
            </a:r>
            <a:r>
              <a:rPr lang="en-CA" dirty="0">
                <a:latin typeface="+mj-lt"/>
              </a:rPr>
              <a:t> function allows you to run frequency tables mimicking SAS </a:t>
            </a:r>
            <a:r>
              <a:rPr lang="en-CA" dirty="0" err="1">
                <a:latin typeface="+mj-lt"/>
              </a:rPr>
              <a:t>Proc</a:t>
            </a:r>
            <a:r>
              <a:rPr lang="en-CA" dirty="0">
                <a:latin typeface="+mj-lt"/>
              </a:rPr>
              <a:t> </a:t>
            </a:r>
            <a:r>
              <a:rPr lang="en-CA" dirty="0" err="1">
                <a:latin typeface="+mj-lt"/>
              </a:rPr>
              <a:t>Freq</a:t>
            </a:r>
            <a:endParaRPr lang="en-CA" dirty="0">
              <a:latin typeface="+mj-lt"/>
            </a:endParaRPr>
          </a:p>
          <a:p>
            <a:endParaRPr lang="en-CA" dirty="0">
              <a:latin typeface="+mj-lt"/>
            </a:endParaRPr>
          </a:p>
          <a:p>
            <a:pPr marL="0" indent="0">
              <a:buNone/>
            </a:pPr>
            <a:endParaRPr lang="en-CA" dirty="0">
              <a:latin typeface="+mj-lt"/>
            </a:endParaRPr>
          </a:p>
          <a:p>
            <a:endParaRPr lang="en-CA" dirty="0">
              <a:latin typeface="+mj-lt"/>
            </a:endParaRPr>
          </a:p>
          <a:p>
            <a:r>
              <a:rPr lang="en-CA" dirty="0">
                <a:latin typeface="+mj-lt"/>
              </a:rPr>
              <a:t>You can easily take that table and get the proportions by column or row</a:t>
            </a:r>
          </a:p>
          <a:p>
            <a:endParaRPr lang="en-CA" dirty="0">
              <a:latin typeface="+mj-lt"/>
            </a:endParaRPr>
          </a:p>
          <a:p>
            <a:endParaRPr lang="en-CA" dirty="0">
              <a:latin typeface="+mj-lt"/>
            </a:endParaRPr>
          </a:p>
          <a:p>
            <a:r>
              <a:rPr lang="en-CA" dirty="0">
                <a:latin typeface="+mj-lt"/>
              </a:rPr>
              <a:t>You can also convert these tables to </a:t>
            </a:r>
            <a:r>
              <a:rPr lang="en-CA" dirty="0" err="1">
                <a:latin typeface="+mj-lt"/>
              </a:rPr>
              <a:t>dataframes</a:t>
            </a:r>
            <a:r>
              <a:rPr lang="en-CA" dirty="0">
                <a:latin typeface="+mj-lt"/>
              </a:rPr>
              <a:t> for lots of extensions</a:t>
            </a:r>
          </a:p>
          <a:p>
            <a:endParaRPr lang="en-CA" dirty="0">
              <a:latin typeface="+mj-lt"/>
            </a:endParaRPr>
          </a:p>
        </p:txBody>
      </p:sp>
      <p:sp>
        <p:nvSpPr>
          <p:cNvPr id="4" name="TextBox 3"/>
          <p:cNvSpPr txBox="1"/>
          <p:nvPr/>
        </p:nvSpPr>
        <p:spPr>
          <a:xfrm>
            <a:off x="1832912" y="1920306"/>
            <a:ext cx="8932497" cy="1414149"/>
          </a:xfrm>
          <a:prstGeom prst="rect">
            <a:avLst/>
          </a:prstGeom>
          <a:solidFill>
            <a:schemeClr val="bg1">
              <a:lumMod val="95000"/>
            </a:schemeClr>
          </a:solidFill>
        </p:spPr>
        <p:txBody>
          <a:bodyPr wrap="square" rtlCol="0">
            <a:noAutofit/>
          </a:bodyPr>
          <a:lstStyle/>
          <a:p>
            <a:r>
              <a:rPr lang="en-CA" b="1" dirty="0">
                <a:latin typeface="Courier New" panose="02070309020205020404" pitchFamily="49" charset="0"/>
                <a:cs typeface="Courier New" panose="02070309020205020404" pitchFamily="49" charset="0"/>
              </a:rPr>
              <a:t>&gt; a &lt;- c(1,1,1,2,2,2,3,3,3)</a:t>
            </a:r>
          </a:p>
          <a:p>
            <a:r>
              <a:rPr lang="en-CA" b="1" dirty="0">
                <a:latin typeface="Courier New" panose="02070309020205020404" pitchFamily="49" charset="0"/>
                <a:cs typeface="Courier New" panose="02070309020205020404" pitchFamily="49" charset="0"/>
              </a:rPr>
              <a:t>&gt; table (a)</a:t>
            </a:r>
          </a:p>
          <a:p>
            <a:r>
              <a:rPr lang="en-CA" dirty="0">
                <a:latin typeface="Courier New" panose="02070309020205020404" pitchFamily="49" charset="0"/>
                <a:cs typeface="Courier New" panose="02070309020205020404" pitchFamily="49" charset="0"/>
              </a:rPr>
              <a:t>a</a:t>
            </a:r>
          </a:p>
          <a:p>
            <a:r>
              <a:rPr lang="en-CA" dirty="0">
                <a:latin typeface="Courier New" panose="02070309020205020404" pitchFamily="49" charset="0"/>
                <a:cs typeface="Courier New" panose="02070309020205020404" pitchFamily="49" charset="0"/>
              </a:rPr>
              <a:t>1 2 3 </a:t>
            </a:r>
          </a:p>
          <a:p>
            <a:r>
              <a:rPr lang="en-CA" dirty="0">
                <a:latin typeface="Courier New" panose="02070309020205020404" pitchFamily="49" charset="0"/>
                <a:cs typeface="Courier New" panose="02070309020205020404" pitchFamily="49" charset="0"/>
              </a:rPr>
              <a:t>3 3 3 </a:t>
            </a:r>
          </a:p>
        </p:txBody>
      </p:sp>
      <p:sp>
        <p:nvSpPr>
          <p:cNvPr id="6" name="TextBox 5"/>
          <p:cNvSpPr txBox="1"/>
          <p:nvPr/>
        </p:nvSpPr>
        <p:spPr>
          <a:xfrm>
            <a:off x="1832913" y="4083158"/>
            <a:ext cx="8932496" cy="991260"/>
          </a:xfrm>
          <a:prstGeom prst="rect">
            <a:avLst/>
          </a:prstGeom>
          <a:solidFill>
            <a:schemeClr val="bg1">
              <a:lumMod val="95000"/>
            </a:schemeClr>
          </a:solidFill>
        </p:spPr>
        <p:txBody>
          <a:bodyPr wrap="square" rtlCol="0">
            <a:noAutofit/>
          </a:bodyPr>
          <a:lstStyle/>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prop.table</a:t>
            </a:r>
            <a:r>
              <a:rPr lang="en-CA" b="1" dirty="0">
                <a:latin typeface="Courier New" panose="02070309020205020404" pitchFamily="49" charset="0"/>
                <a:cs typeface="Courier New" panose="02070309020205020404" pitchFamily="49" charset="0"/>
              </a:rPr>
              <a:t> (table (a))</a:t>
            </a:r>
          </a:p>
          <a:p>
            <a:r>
              <a:rPr lang="en-CA" dirty="0">
                <a:latin typeface="Courier New" panose="02070309020205020404" pitchFamily="49" charset="0"/>
                <a:cs typeface="Courier New" panose="02070309020205020404" pitchFamily="49" charset="0"/>
              </a:rPr>
              <a:t>        1         2         3 </a:t>
            </a:r>
          </a:p>
          <a:p>
            <a:r>
              <a:rPr lang="en-CA" dirty="0">
                <a:latin typeface="Courier New" panose="02070309020205020404" pitchFamily="49" charset="0"/>
                <a:cs typeface="Courier New" panose="02070309020205020404" pitchFamily="49" charset="0"/>
              </a:rPr>
              <a:t>0.3333333 0.3333333 0.3333333 </a:t>
            </a:r>
          </a:p>
        </p:txBody>
      </p:sp>
      <p:sp>
        <p:nvSpPr>
          <p:cNvPr id="10" name="TextBox 9"/>
          <p:cNvSpPr txBox="1"/>
          <p:nvPr/>
        </p:nvSpPr>
        <p:spPr>
          <a:xfrm>
            <a:off x="1832913" y="5652121"/>
            <a:ext cx="8932496" cy="369332"/>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df</a:t>
            </a:r>
            <a:r>
              <a:rPr lang="en-CA" b="1" dirty="0">
                <a:latin typeface="Courier New" panose="02070309020205020404" pitchFamily="49" charset="0"/>
                <a:cs typeface="Courier New" panose="02070309020205020404" pitchFamily="49" charset="0"/>
              </a:rPr>
              <a:t> &lt;- </a:t>
            </a:r>
            <a:r>
              <a:rPr lang="en-CA" b="1" dirty="0" err="1">
                <a:latin typeface="Courier New" panose="02070309020205020404" pitchFamily="49" charset="0"/>
                <a:cs typeface="Courier New" panose="02070309020205020404" pitchFamily="49" charset="0"/>
              </a:rPr>
              <a:t>as.data.frame</a:t>
            </a:r>
            <a:r>
              <a:rPr lang="en-CA" b="1" dirty="0">
                <a:latin typeface="Courier New" panose="02070309020205020404" pitchFamily="49" charset="0"/>
                <a:cs typeface="Courier New" panose="02070309020205020404" pitchFamily="49" charset="0"/>
              </a:rPr>
              <a:t> (</a:t>
            </a:r>
            <a:r>
              <a:rPr lang="en-CA" b="1" dirty="0" err="1">
                <a:latin typeface="Courier New" panose="02070309020205020404" pitchFamily="49" charset="0"/>
                <a:cs typeface="Courier New" panose="02070309020205020404" pitchFamily="49" charset="0"/>
              </a:rPr>
              <a:t>prop.table</a:t>
            </a:r>
            <a:r>
              <a:rPr lang="en-CA" b="1" dirty="0">
                <a:latin typeface="Courier New" panose="02070309020205020404" pitchFamily="49" charset="0"/>
                <a:cs typeface="Courier New" panose="02070309020205020404" pitchFamily="49" charset="0"/>
              </a:rPr>
              <a:t> (table (a)))</a:t>
            </a:r>
          </a:p>
        </p:txBody>
      </p:sp>
      <p:sp>
        <p:nvSpPr>
          <p:cNvPr id="5" name="Slide Number Placeholder 4"/>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415409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Basic Functions – Sample/Seed</a:t>
            </a:r>
          </a:p>
        </p:txBody>
      </p:sp>
      <p:sp>
        <p:nvSpPr>
          <p:cNvPr id="3" name="Content Placeholder 2"/>
          <p:cNvSpPr>
            <a:spLocks noGrp="1"/>
          </p:cNvSpPr>
          <p:nvPr>
            <p:ph idx="1"/>
          </p:nvPr>
        </p:nvSpPr>
        <p:spPr>
          <a:xfrm>
            <a:off x="1553518" y="1343609"/>
            <a:ext cx="10018713" cy="4973029"/>
          </a:xfrm>
        </p:spPr>
        <p:txBody>
          <a:bodyPr>
            <a:normAutofit/>
          </a:bodyPr>
          <a:lstStyle/>
          <a:p>
            <a:r>
              <a:rPr lang="en-CA" dirty="0">
                <a:latin typeface="+mj-lt"/>
              </a:rPr>
              <a:t>In order to do any machine learning, you obviously need to be able to sample data.   sample</a:t>
            </a:r>
            <a:r>
              <a:rPr lang="en-CA" b="1" dirty="0">
                <a:latin typeface="+mj-lt"/>
              </a:rPr>
              <a:t> </a:t>
            </a:r>
            <a:r>
              <a:rPr lang="en-CA" i="1" dirty="0">
                <a:latin typeface="+mj-lt"/>
              </a:rPr>
              <a:t>(vector, number of </a:t>
            </a:r>
            <a:r>
              <a:rPr lang="en-CA" i="1" dirty="0" err="1">
                <a:latin typeface="+mj-lt"/>
              </a:rPr>
              <a:t>obs</a:t>
            </a:r>
            <a:r>
              <a:rPr lang="en-CA" i="1" dirty="0">
                <a:latin typeface="+mj-lt"/>
              </a:rPr>
              <a:t> to sample)</a:t>
            </a:r>
          </a:p>
          <a:p>
            <a:endParaRPr lang="en-CA" dirty="0">
              <a:latin typeface="+mj-lt"/>
            </a:endParaRPr>
          </a:p>
          <a:p>
            <a:r>
              <a:rPr lang="en-CA" dirty="0">
                <a:latin typeface="+mj-lt"/>
              </a:rPr>
              <a:t>For reproducible results, you should always set the seed before sampling steps.   This ensures that the step will return the exact results.</a:t>
            </a:r>
          </a:p>
          <a:p>
            <a:endParaRPr lang="en-CA" dirty="0">
              <a:latin typeface="+mj-lt"/>
            </a:endParaRPr>
          </a:p>
          <a:p>
            <a:endParaRPr lang="en-CA" dirty="0">
              <a:latin typeface="+mj-lt"/>
            </a:endParaRPr>
          </a:p>
          <a:p>
            <a:endParaRPr lang="en-CA" dirty="0">
              <a:latin typeface="+mj-lt"/>
            </a:endParaRPr>
          </a:p>
          <a:p>
            <a:endParaRPr lang="en-CA" dirty="0">
              <a:latin typeface="+mj-lt"/>
            </a:endParaRPr>
          </a:p>
          <a:p>
            <a:r>
              <a:rPr lang="en-CA" dirty="0">
                <a:latin typeface="+mj-lt"/>
              </a:rPr>
              <a:t>Stratified sampling is possible using packages like </a:t>
            </a:r>
            <a:r>
              <a:rPr lang="en-CA" i="1" dirty="0">
                <a:latin typeface="+mj-lt"/>
              </a:rPr>
              <a:t>strata</a:t>
            </a:r>
          </a:p>
          <a:p>
            <a:endParaRPr lang="en-CA" dirty="0">
              <a:latin typeface="+mj-lt"/>
            </a:endParaRPr>
          </a:p>
        </p:txBody>
      </p:sp>
      <p:sp>
        <p:nvSpPr>
          <p:cNvPr id="11" name="TextBox 10"/>
          <p:cNvSpPr txBox="1"/>
          <p:nvPr/>
        </p:nvSpPr>
        <p:spPr>
          <a:xfrm>
            <a:off x="1937437" y="4014721"/>
            <a:ext cx="9112455" cy="1200329"/>
          </a:xfrm>
          <a:prstGeom prst="rect">
            <a:avLst/>
          </a:prstGeom>
          <a:solidFill>
            <a:schemeClr val="bg1">
              <a:lumMod val="95000"/>
            </a:schemeClr>
          </a:solidFill>
        </p:spPr>
        <p:txBody>
          <a:bodyPr wrap="square" rtlCol="0">
            <a:spAutoFit/>
          </a:bodyPr>
          <a:lstStyle/>
          <a:p>
            <a:r>
              <a:rPr lang="en-CA" b="1" dirty="0">
                <a:latin typeface="Courier New" panose="02070309020205020404" pitchFamily="49" charset="0"/>
                <a:cs typeface="Courier New" panose="02070309020205020404" pitchFamily="49" charset="0"/>
              </a:rPr>
              <a:t>&gt; </a:t>
            </a:r>
            <a:r>
              <a:rPr lang="en-CA" b="1" dirty="0" err="1">
                <a:latin typeface="Courier New" panose="02070309020205020404" pitchFamily="49" charset="0"/>
                <a:cs typeface="Courier New" panose="02070309020205020404" pitchFamily="49" charset="0"/>
              </a:rPr>
              <a:t>set.seed</a:t>
            </a:r>
            <a:r>
              <a:rPr lang="en-CA" b="1" dirty="0">
                <a:latin typeface="Courier New" panose="02070309020205020404" pitchFamily="49" charset="0"/>
                <a:cs typeface="Courier New" panose="02070309020205020404" pitchFamily="49" charset="0"/>
              </a:rPr>
              <a:t> (101)</a:t>
            </a:r>
          </a:p>
          <a:p>
            <a:r>
              <a:rPr lang="en-CA" b="1" dirty="0">
                <a:latin typeface="Courier New" panose="02070309020205020404" pitchFamily="49" charset="0"/>
                <a:cs typeface="Courier New" panose="02070309020205020404" pitchFamily="49" charset="0"/>
              </a:rPr>
              <a:t>&gt; IDs &lt;- sample (</a:t>
            </a:r>
            <a:r>
              <a:rPr lang="en-CA" b="1" dirty="0" err="1">
                <a:latin typeface="Courier New" panose="02070309020205020404" pitchFamily="49" charset="0"/>
                <a:cs typeface="Courier New" panose="02070309020205020404" pitchFamily="49" charset="0"/>
              </a:rPr>
              <a:t>springleaf$ID</a:t>
            </a:r>
            <a:r>
              <a:rPr lang="en-CA" b="1" dirty="0">
                <a:latin typeface="Courier New" panose="02070309020205020404" pitchFamily="49" charset="0"/>
                <a:cs typeface="Courier New" panose="02070309020205020404" pitchFamily="49" charset="0"/>
              </a:rPr>
              <a:t>, size = </a:t>
            </a:r>
            <a:r>
              <a:rPr lang="en-CA" b="1" dirty="0" err="1">
                <a:latin typeface="Courier New" panose="02070309020205020404" pitchFamily="49" charset="0"/>
                <a:cs typeface="Courier New" panose="02070309020205020404" pitchFamily="49" charset="0"/>
              </a:rPr>
              <a:t>nrow</a:t>
            </a:r>
            <a:r>
              <a:rPr lang="en-CA" b="1" dirty="0">
                <a:latin typeface="Courier New" panose="02070309020205020404" pitchFamily="49" charset="0"/>
                <a:cs typeface="Courier New" panose="02070309020205020404" pitchFamily="49" charset="0"/>
              </a:rPr>
              <a:t> (</a:t>
            </a:r>
            <a:r>
              <a:rPr lang="en-CA" b="1" dirty="0" err="1">
                <a:latin typeface="Courier New" panose="02070309020205020404" pitchFamily="49" charset="0"/>
                <a:cs typeface="Courier New" panose="02070309020205020404" pitchFamily="49" charset="0"/>
              </a:rPr>
              <a:t>springleaf</a:t>
            </a:r>
            <a:r>
              <a:rPr lang="en-CA" b="1" dirty="0">
                <a:latin typeface="Courier New" panose="02070309020205020404" pitchFamily="49" charset="0"/>
                <a:cs typeface="Courier New" panose="02070309020205020404" pitchFamily="49" charset="0"/>
              </a:rPr>
              <a:t>)*.0001)</a:t>
            </a:r>
          </a:p>
          <a:p>
            <a:r>
              <a:rPr lang="en-CA" b="1" dirty="0">
                <a:latin typeface="Courier New" panose="02070309020205020404" pitchFamily="49" charset="0"/>
                <a:cs typeface="Courier New" panose="02070309020205020404" pitchFamily="49" charset="0"/>
              </a:rPr>
              <a:t>&gt; IDs [1]</a:t>
            </a:r>
          </a:p>
          <a:p>
            <a:r>
              <a:rPr lang="en-CA" dirty="0">
                <a:latin typeface="Courier New" panose="02070309020205020404" pitchFamily="49" charset="0"/>
                <a:cs typeface="Courier New" panose="02070309020205020404" pitchFamily="49" charset="0"/>
              </a:rPr>
              <a:t>[1] 25307</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99751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5 - Workshop</a:t>
            </a:r>
          </a:p>
        </p:txBody>
      </p:sp>
      <p:sp>
        <p:nvSpPr>
          <p:cNvPr id="3" name="Content Placeholder 2"/>
          <p:cNvSpPr>
            <a:spLocks noGrp="1"/>
          </p:cNvSpPr>
          <p:nvPr>
            <p:ph idx="1"/>
          </p:nvPr>
        </p:nvSpPr>
        <p:spPr>
          <a:xfrm>
            <a:off x="1484310" y="1436915"/>
            <a:ext cx="10159822" cy="4354286"/>
          </a:xfrm>
        </p:spPr>
        <p:txBody>
          <a:bodyPr>
            <a:normAutofit/>
          </a:bodyPr>
          <a:lstStyle/>
          <a:p>
            <a:endParaRPr lang="en-CA" dirty="0">
              <a:latin typeface="+mj-lt"/>
            </a:endParaRPr>
          </a:p>
          <a:p>
            <a:r>
              <a:rPr lang="en-CA" dirty="0">
                <a:latin typeface="+mj-lt"/>
              </a:rPr>
              <a:t>Let’s create two data sets, one for training (75%) and one for validation (25%).</a:t>
            </a:r>
          </a:p>
          <a:p>
            <a:endParaRPr lang="en-CA" dirty="0">
              <a:latin typeface="+mj-lt"/>
            </a:endParaRPr>
          </a:p>
          <a:p>
            <a:r>
              <a:rPr lang="en-CA" dirty="0">
                <a:latin typeface="+mj-lt"/>
              </a:rPr>
              <a:t>Use table to validate that the target variable proportion is consistent between the two data sets. </a:t>
            </a:r>
          </a:p>
          <a:p>
            <a:endParaRPr lang="en-CA" dirty="0">
              <a:latin typeface="+mj-lt"/>
            </a:endParaRPr>
          </a:p>
          <a:p>
            <a:r>
              <a:rPr lang="en-CA" dirty="0">
                <a:latin typeface="+mj-lt"/>
              </a:rPr>
              <a:t>Validate that all IDs have been allocated to either test or validation</a:t>
            </a:r>
          </a:p>
        </p:txBody>
      </p:sp>
      <p:pic>
        <p:nvPicPr>
          <p:cNvPr id="4" name="Picture 3"/>
          <p:cNvPicPr>
            <a:picLocks noChangeAspect="1"/>
          </p:cNvPicPr>
          <p:nvPr/>
        </p:nvPicPr>
        <p:blipFill>
          <a:blip r:embed="rId2"/>
          <a:stretch>
            <a:fillRect/>
          </a:stretch>
        </p:blipFill>
        <p:spPr>
          <a:xfrm>
            <a:off x="11377086" y="100633"/>
            <a:ext cx="715618" cy="715618"/>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1673032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Manipulating Data</a:t>
            </a:r>
          </a:p>
        </p:txBody>
      </p:sp>
      <p:sp>
        <p:nvSpPr>
          <p:cNvPr id="3" name="Slide Number Placeholder 2"/>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Picture 3"/>
          <p:cNvPicPr>
            <a:picLocks noChangeAspect="1"/>
          </p:cNvPicPr>
          <p:nvPr/>
        </p:nvPicPr>
        <p:blipFill>
          <a:blip r:embed="rId2"/>
          <a:stretch>
            <a:fillRect/>
          </a:stretch>
        </p:blipFill>
        <p:spPr>
          <a:xfrm>
            <a:off x="2282190" y="496252"/>
            <a:ext cx="5981700" cy="3305175"/>
          </a:xfrm>
          <a:prstGeom prst="rect">
            <a:avLst/>
          </a:prstGeom>
        </p:spPr>
      </p:pic>
    </p:spTree>
    <p:extLst>
      <p:ext uri="{BB962C8B-B14F-4D97-AF65-F5344CB8AC3E}">
        <p14:creationId xmlns:p14="http://schemas.microsoft.com/office/powerpoint/2010/main" val="310509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xx.fbcdn.net/v/t1.0-9/163413_479288597199_8388607_n.jpg?oh=a54872e1bb01eee9aee2c5e5ec077496&amp;oe=57A11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820" y="252953"/>
            <a:ext cx="6861094" cy="3416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revolution-computing.typepad.com/.a/6a010534b1db25970b01bb08d344c8970d-800w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820" y="3777018"/>
            <a:ext cx="6861094" cy="277874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662754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Manipulating Data</a:t>
            </a:r>
          </a:p>
        </p:txBody>
      </p:sp>
      <p:sp>
        <p:nvSpPr>
          <p:cNvPr id="3" name="Content Placeholder 2"/>
          <p:cNvSpPr>
            <a:spLocks noGrp="1"/>
          </p:cNvSpPr>
          <p:nvPr>
            <p:ph idx="1"/>
          </p:nvPr>
        </p:nvSpPr>
        <p:spPr/>
        <p:txBody>
          <a:bodyPr>
            <a:normAutofit/>
          </a:bodyPr>
          <a:lstStyle/>
          <a:p>
            <a:r>
              <a:rPr lang="en-CA" dirty="0"/>
              <a:t>Manipulation of data in R relies on matrix operations, functions and packages. We will begin by looking at few examples to better understand how R handles data manipulation, then learn how to use 2 of the most powerful packages in R.</a:t>
            </a:r>
          </a:p>
          <a:p>
            <a:pPr lvl="1"/>
            <a:r>
              <a:rPr lang="en-CA" dirty="0"/>
              <a:t>Summary Functions</a:t>
            </a:r>
          </a:p>
          <a:p>
            <a:pPr lvl="1"/>
            <a:r>
              <a:rPr lang="en-CA" dirty="0"/>
              <a:t>Subsetting</a:t>
            </a:r>
          </a:p>
          <a:p>
            <a:pPr lvl="1"/>
            <a:r>
              <a:rPr lang="en-CA" dirty="0"/>
              <a:t>Ordering</a:t>
            </a:r>
          </a:p>
          <a:p>
            <a:pPr lvl="1"/>
            <a:r>
              <a:rPr lang="en-CA" dirty="0"/>
              <a:t>Merging</a:t>
            </a:r>
          </a:p>
          <a:p>
            <a:pPr marL="457200" lvl="1" indent="0">
              <a:buNone/>
            </a:pPr>
            <a:endParaRPr lang="en-CA" dirty="0"/>
          </a:p>
          <a:p>
            <a:endParaRPr lang="en-CA" i="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5" name="Picture 4"/>
          <p:cNvPicPr>
            <a:picLocks noChangeAspect="1"/>
          </p:cNvPicPr>
          <p:nvPr/>
        </p:nvPicPr>
        <p:blipFill>
          <a:blip r:embed="rId3"/>
          <a:stretch>
            <a:fillRect/>
          </a:stretch>
        </p:blipFill>
        <p:spPr>
          <a:xfrm>
            <a:off x="6057059" y="3582242"/>
            <a:ext cx="3037513" cy="2698505"/>
          </a:xfrm>
          <a:prstGeom prst="rect">
            <a:avLst/>
          </a:prstGeom>
        </p:spPr>
      </p:pic>
    </p:spTree>
    <p:extLst>
      <p:ext uri="{BB962C8B-B14F-4D97-AF65-F5344CB8AC3E}">
        <p14:creationId xmlns:p14="http://schemas.microsoft.com/office/powerpoint/2010/main" val="3162642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Subsetting Data</a:t>
            </a:r>
          </a:p>
        </p:txBody>
      </p:sp>
      <p:sp>
        <p:nvSpPr>
          <p:cNvPr id="3" name="Content Placeholder 2"/>
          <p:cNvSpPr>
            <a:spLocks noGrp="1"/>
          </p:cNvSpPr>
          <p:nvPr>
            <p:ph idx="1"/>
          </p:nvPr>
        </p:nvSpPr>
        <p:spPr>
          <a:xfrm>
            <a:off x="1484311" y="1539749"/>
            <a:ext cx="10018713" cy="4901741"/>
          </a:xfrm>
        </p:spPr>
        <p:txBody>
          <a:bodyPr>
            <a:normAutofit/>
          </a:bodyPr>
          <a:lstStyle/>
          <a:p>
            <a:pPr>
              <a:spcBef>
                <a:spcPts val="0"/>
              </a:spcBef>
            </a:pPr>
            <a:r>
              <a:rPr lang="en-CA" dirty="0">
                <a:latin typeface="+mj-lt"/>
              </a:rPr>
              <a:t>Example: Select records with age of the tree older than 1000 years</a:t>
            </a:r>
          </a:p>
          <a:p>
            <a:pPr marL="0" indent="0">
              <a:spcBef>
                <a:spcPts val="0"/>
              </a:spcBef>
              <a:buNone/>
            </a:pPr>
            <a:endParaRPr lang="en-CA" sz="3600" dirty="0">
              <a:latin typeface="+mj-lt"/>
            </a:endParaRPr>
          </a:p>
          <a:p>
            <a:pPr>
              <a:spcBef>
                <a:spcPts val="0"/>
              </a:spcBef>
            </a:pPr>
            <a:endParaRPr lang="en-CA" dirty="0"/>
          </a:p>
          <a:p>
            <a:pPr>
              <a:spcBef>
                <a:spcPts val="0"/>
              </a:spcBef>
            </a:pPr>
            <a:r>
              <a:rPr lang="en-CA" dirty="0"/>
              <a:t>The following expression creates a matching array of </a:t>
            </a:r>
            <a:r>
              <a:rPr lang="en-CA" i="1" dirty="0"/>
              <a:t>logical expressions, </a:t>
            </a:r>
            <a:r>
              <a:rPr lang="en-CA" dirty="0"/>
              <a:t>all elements that are matched with TRUE is picked up</a:t>
            </a:r>
          </a:p>
          <a:p>
            <a:pPr>
              <a:spcBef>
                <a:spcPts val="0"/>
              </a:spcBef>
            </a:pPr>
            <a:endParaRPr lang="en-CA" sz="3200" i="1" dirty="0"/>
          </a:p>
          <a:p>
            <a:pPr>
              <a:spcBef>
                <a:spcPts val="0"/>
              </a:spcBef>
            </a:pPr>
            <a:endParaRPr lang="en-CA" i="1" dirty="0"/>
          </a:p>
          <a:p>
            <a:pPr>
              <a:spcBef>
                <a:spcPts val="0"/>
              </a:spcBef>
            </a:pPr>
            <a:r>
              <a:rPr lang="en-CA" dirty="0"/>
              <a:t>Use the single square bracket to subset the data</a:t>
            </a:r>
          </a:p>
        </p:txBody>
      </p:sp>
      <p:sp>
        <p:nvSpPr>
          <p:cNvPr id="6" name="TextBox 5"/>
          <p:cNvSpPr txBox="1"/>
          <p:nvPr/>
        </p:nvSpPr>
        <p:spPr>
          <a:xfrm>
            <a:off x="1898904" y="2029763"/>
            <a:ext cx="9604120" cy="997901"/>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Orange$age</a:t>
            </a:r>
            <a:endParaRPr lang="en-CA" sz="1400" b="1"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 [1]  118  484  664 1004 1231 1372 1582  118  484  664 1004 1231 1372 1582</a:t>
            </a:r>
          </a:p>
          <a:p>
            <a:r>
              <a:rPr lang="en-CA" sz="1400" dirty="0">
                <a:latin typeface="Courier New" panose="02070309020205020404" pitchFamily="49" charset="0"/>
                <a:cs typeface="Courier New" panose="02070309020205020404" pitchFamily="49" charset="0"/>
              </a:rPr>
              <a:t>[15]  118  484  664 1004 1231 1372 1582  118  484  664 1004 1231 1372 1582</a:t>
            </a:r>
          </a:p>
          <a:p>
            <a:r>
              <a:rPr lang="en-CA" sz="1400" dirty="0">
                <a:latin typeface="Courier New" panose="02070309020205020404" pitchFamily="49" charset="0"/>
                <a:cs typeface="Courier New" panose="02070309020205020404" pitchFamily="49" charset="0"/>
              </a:rPr>
              <a:t>[29]  118  484  664 1004 1231 1372 1582</a:t>
            </a:r>
          </a:p>
          <a:p>
            <a:endParaRPr lang="en-CA" sz="1400" dirty="0">
              <a:latin typeface="Courier New" panose="02070309020205020404" pitchFamily="49" charset="0"/>
              <a:cs typeface="Courier New" panose="02070309020205020404" pitchFamily="49" charset="0"/>
            </a:endParaRPr>
          </a:p>
        </p:txBody>
      </p:sp>
      <p:sp>
        <p:nvSpPr>
          <p:cNvPr id="7" name="TextBox 6"/>
          <p:cNvSpPr txBox="1"/>
          <p:nvPr/>
        </p:nvSpPr>
        <p:spPr>
          <a:xfrm>
            <a:off x="1898904" y="3781893"/>
            <a:ext cx="9604120" cy="913826"/>
          </a:xfrm>
          <a:prstGeom prst="rect">
            <a:avLst/>
          </a:prstGeom>
          <a:solidFill>
            <a:schemeClr val="bg1">
              <a:lumMod val="95000"/>
            </a:schemeClr>
          </a:solidFill>
        </p:spPr>
        <p:txBody>
          <a:bodyPr wrap="square" rtlCol="0">
            <a:noAutofit/>
          </a:bodyPr>
          <a:lstStyle/>
          <a:p>
            <a:r>
              <a:rPr lang="da-DK" sz="1400" b="1" dirty="0">
                <a:latin typeface="Courier New" panose="02070309020205020404" pitchFamily="49" charset="0"/>
                <a:cs typeface="Courier New" panose="02070309020205020404" pitchFamily="49" charset="0"/>
              </a:rPr>
              <a:t>&gt; Orange$age &gt; 1000</a:t>
            </a:r>
          </a:p>
          <a:p>
            <a:r>
              <a:rPr lang="da-DK" sz="1300" dirty="0">
                <a:latin typeface="Courier New" panose="02070309020205020404" pitchFamily="49" charset="0"/>
                <a:cs typeface="Courier New" panose="02070309020205020404" pitchFamily="49" charset="0"/>
              </a:rPr>
              <a:t> [1] FALSE FALSE FALSE  TRUE  TRUE  TRUE  TRUE FALSE FALSE FALSE  TRUE  TRUE  TRUE  TRUE</a:t>
            </a:r>
          </a:p>
          <a:p>
            <a:r>
              <a:rPr lang="da-DK" sz="1300" dirty="0">
                <a:latin typeface="Courier New" panose="02070309020205020404" pitchFamily="49" charset="0"/>
                <a:cs typeface="Courier New" panose="02070309020205020404" pitchFamily="49" charset="0"/>
              </a:rPr>
              <a:t>[15] FALSE FALSE FALSE  TRUE  TRUE  TRUE  TRUE FALSE FALSE FALSE  TRUE  TRUE  TRUE  TRUE</a:t>
            </a:r>
          </a:p>
          <a:p>
            <a:r>
              <a:rPr lang="da-DK" sz="1300" dirty="0">
                <a:latin typeface="Courier New" panose="02070309020205020404" pitchFamily="49" charset="0"/>
                <a:cs typeface="Courier New" panose="02070309020205020404" pitchFamily="49" charset="0"/>
              </a:rPr>
              <a:t>[29] FALSE FALSE FALSE  TRUE  TRUE  TRUE  TRUE</a:t>
            </a:r>
            <a:endParaRPr lang="en-CA" sz="1300" dirty="0">
              <a:latin typeface="Courier New" panose="02070309020205020404" pitchFamily="49" charset="0"/>
              <a:cs typeface="Courier New" panose="02070309020205020404" pitchFamily="49" charset="0"/>
            </a:endParaRPr>
          </a:p>
        </p:txBody>
      </p:sp>
      <p:sp>
        <p:nvSpPr>
          <p:cNvPr id="8" name="TextBox 7"/>
          <p:cNvSpPr txBox="1"/>
          <p:nvPr/>
        </p:nvSpPr>
        <p:spPr>
          <a:xfrm>
            <a:off x="1898904" y="5270122"/>
            <a:ext cx="9604120" cy="1211066"/>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Orange$age</a:t>
            </a:r>
            <a:r>
              <a:rPr lang="en-CA" sz="1400" b="1" dirty="0">
                <a:latin typeface="Courier New" panose="02070309020205020404" pitchFamily="49" charset="0"/>
                <a:cs typeface="Courier New" panose="02070309020205020404" pitchFamily="49" charset="0"/>
              </a:rPr>
              <a:t> [ (</a:t>
            </a:r>
            <a:r>
              <a:rPr lang="en-CA" sz="1400" b="1" dirty="0" err="1">
                <a:latin typeface="Courier New" panose="02070309020205020404" pitchFamily="49" charset="0"/>
                <a:cs typeface="Courier New" panose="02070309020205020404" pitchFamily="49" charset="0"/>
              </a:rPr>
              <a:t>Orange$age</a:t>
            </a:r>
            <a:r>
              <a:rPr lang="en-CA" sz="1400" b="1" dirty="0">
                <a:latin typeface="Courier New" panose="02070309020205020404" pitchFamily="49" charset="0"/>
                <a:cs typeface="Courier New" panose="02070309020205020404" pitchFamily="49" charset="0"/>
              </a:rPr>
              <a:t> &gt; 1000) ]</a:t>
            </a:r>
          </a:p>
          <a:p>
            <a:r>
              <a:rPr lang="en-CA" sz="1400" dirty="0">
                <a:latin typeface="Courier New" panose="02070309020205020404" pitchFamily="49" charset="0"/>
                <a:cs typeface="Courier New" panose="02070309020205020404" pitchFamily="49" charset="0"/>
              </a:rPr>
              <a:t> [1] 1004 1231 1372 1582 1004 1231 1372 1582 1004 1231 1372 1582 1004 1231</a:t>
            </a:r>
          </a:p>
          <a:p>
            <a:r>
              <a:rPr lang="en-CA" sz="1400" dirty="0">
                <a:latin typeface="Courier New" panose="02070309020205020404" pitchFamily="49" charset="0"/>
                <a:cs typeface="Courier New" panose="02070309020205020404" pitchFamily="49" charset="0"/>
              </a:rPr>
              <a:t>[15] 1372 1582 1004 1231 1372 1582</a:t>
            </a:r>
          </a:p>
          <a:p>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 What would age [ !(age &gt; 1000) ] do?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430655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Ordering Data</a:t>
            </a:r>
          </a:p>
        </p:txBody>
      </p:sp>
      <p:sp>
        <p:nvSpPr>
          <p:cNvPr id="3" name="Content Placeholder 2"/>
          <p:cNvSpPr>
            <a:spLocks noGrp="1"/>
          </p:cNvSpPr>
          <p:nvPr>
            <p:ph idx="1"/>
          </p:nvPr>
        </p:nvSpPr>
        <p:spPr>
          <a:xfrm>
            <a:off x="1484311" y="1412749"/>
            <a:ext cx="10018713" cy="4901741"/>
          </a:xfrm>
        </p:spPr>
        <p:txBody>
          <a:bodyPr>
            <a:normAutofit/>
          </a:bodyPr>
          <a:lstStyle/>
          <a:p>
            <a:pPr>
              <a:spcBef>
                <a:spcPts val="0"/>
              </a:spcBef>
            </a:pPr>
            <a:r>
              <a:rPr lang="en-CA" dirty="0">
                <a:latin typeface="+mj-lt"/>
              </a:rPr>
              <a:t>Sorting data in R uses a similar concept</a:t>
            </a:r>
          </a:p>
          <a:p>
            <a:pPr>
              <a:spcBef>
                <a:spcPts val="0"/>
              </a:spcBef>
            </a:pPr>
            <a:r>
              <a:rPr lang="en-CA" i="1" dirty="0">
                <a:latin typeface="+mj-lt"/>
              </a:rPr>
              <a:t>order</a:t>
            </a:r>
            <a:r>
              <a:rPr lang="en-CA" dirty="0">
                <a:latin typeface="+mj-lt"/>
              </a:rPr>
              <a:t> function returns a integer-index, indicating which order the row corresponds to. </a:t>
            </a:r>
          </a:p>
          <a:p>
            <a:pPr marL="0" indent="0">
              <a:spcBef>
                <a:spcPts val="0"/>
              </a:spcBef>
              <a:buNone/>
            </a:pPr>
            <a:endParaRPr lang="en-CA" dirty="0">
              <a:latin typeface="+mj-lt"/>
            </a:endParaRPr>
          </a:p>
          <a:p>
            <a:pPr marL="0" indent="0">
              <a:spcBef>
                <a:spcPts val="0"/>
              </a:spcBef>
              <a:buNone/>
            </a:pPr>
            <a:endParaRPr lang="en-CA" dirty="0">
              <a:latin typeface="+mj-lt"/>
            </a:endParaRPr>
          </a:p>
          <a:p>
            <a:pPr>
              <a:spcBef>
                <a:spcPts val="0"/>
              </a:spcBef>
            </a:pPr>
            <a:endParaRPr lang="en-CA" dirty="0"/>
          </a:p>
          <a:p>
            <a:pPr>
              <a:spcBef>
                <a:spcPts val="0"/>
              </a:spcBef>
            </a:pPr>
            <a:endParaRPr lang="en-CA" dirty="0"/>
          </a:p>
          <a:p>
            <a:pPr>
              <a:spcBef>
                <a:spcPts val="0"/>
              </a:spcBef>
            </a:pPr>
            <a:r>
              <a:rPr lang="en-CA" dirty="0"/>
              <a:t>Advantage of </a:t>
            </a:r>
            <a:r>
              <a:rPr lang="en-CA" i="1" dirty="0"/>
              <a:t>order</a:t>
            </a:r>
            <a:r>
              <a:rPr lang="en-CA" dirty="0"/>
              <a:t> function: can be used for multi-dimensional data</a:t>
            </a:r>
          </a:p>
          <a:p>
            <a:pPr>
              <a:spcBef>
                <a:spcPts val="0"/>
              </a:spcBef>
            </a:pPr>
            <a:endParaRPr lang="en-CA" i="1" dirty="0"/>
          </a:p>
          <a:p>
            <a:pPr>
              <a:spcBef>
                <a:spcPts val="0"/>
              </a:spcBef>
            </a:pPr>
            <a:endParaRPr lang="en-CA" i="1" dirty="0"/>
          </a:p>
          <a:p>
            <a:pPr>
              <a:spcBef>
                <a:spcPts val="0"/>
              </a:spcBef>
            </a:pPr>
            <a:endParaRPr lang="en-CA" i="1" dirty="0"/>
          </a:p>
        </p:txBody>
      </p:sp>
      <p:sp>
        <p:nvSpPr>
          <p:cNvPr id="6" name="TextBox 5"/>
          <p:cNvSpPr txBox="1"/>
          <p:nvPr/>
        </p:nvSpPr>
        <p:spPr>
          <a:xfrm>
            <a:off x="1805798" y="2726202"/>
            <a:ext cx="9375738" cy="1607514"/>
          </a:xfrm>
          <a:prstGeom prst="rect">
            <a:avLst/>
          </a:prstGeom>
          <a:solidFill>
            <a:schemeClr val="bg1">
              <a:lumMod val="95000"/>
            </a:schemeClr>
          </a:solidFill>
        </p:spPr>
        <p:txBody>
          <a:bodyPr wrap="square" rtlCol="0">
            <a:noAutofit/>
          </a:bodyPr>
          <a:lstStyle/>
          <a:p>
            <a:r>
              <a:rPr lang="en-CA" sz="1400"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Orange$circumference</a:t>
            </a:r>
            <a:endParaRPr lang="en-CA" sz="1400" b="1"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 [1]  30  58  87 115 120 142 145  33  69 111 156 172 203 203  30  51  75 108 115</a:t>
            </a:r>
          </a:p>
          <a:p>
            <a:r>
              <a:rPr lang="en-CA" sz="1400" dirty="0">
                <a:latin typeface="Courier New" panose="02070309020205020404" pitchFamily="49" charset="0"/>
                <a:cs typeface="Courier New" panose="02070309020205020404" pitchFamily="49" charset="0"/>
              </a:rPr>
              <a:t>[20] 139 140  32  62 112 167 179 209 214  30  49  81 125 142 174 177</a:t>
            </a:r>
          </a:p>
          <a:p>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&gt; </a:t>
            </a:r>
            <a:r>
              <a:rPr lang="en-CA" sz="1400" b="1" dirty="0">
                <a:latin typeface="Courier New" panose="02070309020205020404" pitchFamily="49" charset="0"/>
                <a:cs typeface="Courier New" panose="02070309020205020404" pitchFamily="49" charset="0"/>
              </a:rPr>
              <a:t>order(</a:t>
            </a:r>
            <a:r>
              <a:rPr lang="en-CA" sz="1400" b="1" dirty="0" err="1">
                <a:latin typeface="Courier New" panose="02070309020205020404" pitchFamily="49" charset="0"/>
                <a:cs typeface="Courier New" panose="02070309020205020404" pitchFamily="49" charset="0"/>
              </a:rPr>
              <a:t>Orange$circumference</a:t>
            </a:r>
            <a:r>
              <a:rPr lang="en-CA" sz="1400" b="1" dirty="0">
                <a:latin typeface="Courier New" panose="02070309020205020404" pitchFamily="49" charset="0"/>
                <a:cs typeface="Courier New" panose="02070309020205020404" pitchFamily="49" charset="0"/>
              </a:rPr>
              <a:t>)</a:t>
            </a:r>
          </a:p>
          <a:p>
            <a:r>
              <a:rPr lang="en-CA" sz="1400" dirty="0">
                <a:latin typeface="Courier New" panose="02070309020205020404" pitchFamily="49" charset="0"/>
                <a:cs typeface="Courier New" panose="02070309020205020404" pitchFamily="49" charset="0"/>
              </a:rPr>
              <a:t> [1]  1 15 29 22  8 30 16  2 23  9 17 31  3 18 10 24  4 19  5</a:t>
            </a:r>
          </a:p>
          <a:p>
            <a:r>
              <a:rPr lang="en-CA" sz="1400" dirty="0">
                <a:latin typeface="Courier New" panose="02070309020205020404" pitchFamily="49" charset="0"/>
                <a:cs typeface="Courier New" panose="02070309020205020404" pitchFamily="49" charset="0"/>
              </a:rPr>
              <a:t>[20] 32 20 21  6 33  7 11 25 12 34 35 26 13 14 27 28</a:t>
            </a:r>
          </a:p>
        </p:txBody>
      </p:sp>
      <p:sp>
        <p:nvSpPr>
          <p:cNvPr id="7" name="TextBox 6"/>
          <p:cNvSpPr txBox="1"/>
          <p:nvPr/>
        </p:nvSpPr>
        <p:spPr>
          <a:xfrm>
            <a:off x="1805798" y="4954326"/>
            <a:ext cx="9375738" cy="591176"/>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df</a:t>
            </a:r>
            <a:r>
              <a:rPr lang="en-CA" sz="1400" b="1" dirty="0">
                <a:latin typeface="Courier New" panose="02070309020205020404" pitchFamily="49" charset="0"/>
                <a:cs typeface="Courier New" panose="02070309020205020404" pitchFamily="49" charset="0"/>
              </a:rPr>
              <a:t> &lt;- </a:t>
            </a:r>
            <a:r>
              <a:rPr lang="en-CA" sz="1400" b="1" dirty="0" err="1">
                <a:latin typeface="Courier New" panose="02070309020205020404" pitchFamily="49" charset="0"/>
                <a:cs typeface="Courier New" panose="02070309020205020404" pitchFamily="49" charset="0"/>
              </a:rPr>
              <a:t>as.data.frame</a:t>
            </a:r>
            <a:r>
              <a:rPr lang="en-CA" sz="1400" b="1" dirty="0">
                <a:latin typeface="Courier New" panose="02070309020205020404" pitchFamily="49" charset="0"/>
                <a:cs typeface="Courier New" panose="02070309020205020404" pitchFamily="49" charset="0"/>
              </a:rPr>
              <a:t>(Orange)</a:t>
            </a:r>
          </a:p>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df</a:t>
            </a:r>
            <a:r>
              <a:rPr lang="en-CA" sz="1400" b="1" dirty="0">
                <a:latin typeface="Courier New" panose="02070309020205020404" pitchFamily="49" charset="0"/>
                <a:cs typeface="Courier New" panose="02070309020205020404" pitchFamily="49" charset="0"/>
              </a:rPr>
              <a:t> [ order(circumference), ]</a:t>
            </a:r>
          </a:p>
          <a:p>
            <a:pPr marL="285750" indent="-285750">
              <a:buFont typeface="Wingdings" panose="05000000000000000000" pitchFamily="2" charset="2"/>
              <a:buChar char="Ø"/>
            </a:pPr>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p:txBody>
      </p:sp>
      <p:sp>
        <p:nvSpPr>
          <p:cNvPr id="9" name="TextBox 8"/>
          <p:cNvSpPr txBox="1"/>
          <p:nvPr/>
        </p:nvSpPr>
        <p:spPr>
          <a:xfrm flipH="1">
            <a:off x="5422505" y="4954325"/>
            <a:ext cx="1171852" cy="432792"/>
          </a:xfrm>
          <a:prstGeom prst="flowChartMagneticTape">
            <a:avLst/>
          </a:prstGeom>
          <a:solidFill>
            <a:schemeClr val="accent1">
              <a:lumMod val="20000"/>
              <a:lumOff val="80000"/>
            </a:schemeClr>
          </a:solidFill>
          <a:ln>
            <a:solidFill>
              <a:schemeClr val="accent1">
                <a:lumMod val="50000"/>
              </a:schemeClr>
            </a:solidFill>
          </a:ln>
        </p:spPr>
        <p:txBody>
          <a:bodyPr wrap="square" rtlCol="0">
            <a:spAutoFit/>
          </a:bodyPr>
          <a:lstStyle/>
          <a:p>
            <a:r>
              <a:rPr lang="en-CA" sz="1400" dirty="0"/>
              <a:t>Try This!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718124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Stacking by Column or by Row</a:t>
            </a:r>
          </a:p>
        </p:txBody>
      </p:sp>
      <p:sp>
        <p:nvSpPr>
          <p:cNvPr id="3" name="Content Placeholder 2"/>
          <p:cNvSpPr>
            <a:spLocks noGrp="1"/>
          </p:cNvSpPr>
          <p:nvPr>
            <p:ph idx="1"/>
          </p:nvPr>
        </p:nvSpPr>
        <p:spPr>
          <a:xfrm>
            <a:off x="1484309" y="1091473"/>
            <a:ext cx="10018713" cy="4901741"/>
          </a:xfrm>
        </p:spPr>
        <p:txBody>
          <a:bodyPr>
            <a:normAutofit/>
          </a:bodyPr>
          <a:lstStyle/>
          <a:p>
            <a:pPr marL="0" indent="0">
              <a:spcBef>
                <a:spcPts val="0"/>
              </a:spcBef>
              <a:buNone/>
            </a:pPr>
            <a:r>
              <a:rPr lang="en-CA" dirty="0">
                <a:latin typeface="+mj-lt"/>
              </a:rPr>
              <a:t>You often want to take data sets and ‘append’ additional rows or columns.   This is nicely handled by </a:t>
            </a:r>
            <a:r>
              <a:rPr lang="en-CA" b="1" dirty="0" err="1">
                <a:latin typeface="+mj-lt"/>
              </a:rPr>
              <a:t>cbind</a:t>
            </a:r>
            <a:r>
              <a:rPr lang="en-CA" b="1" dirty="0">
                <a:latin typeface="+mj-lt"/>
              </a:rPr>
              <a:t>()</a:t>
            </a:r>
            <a:r>
              <a:rPr lang="en-CA" dirty="0">
                <a:latin typeface="+mj-lt"/>
              </a:rPr>
              <a:t> or </a:t>
            </a:r>
            <a:r>
              <a:rPr lang="en-CA" b="1" dirty="0" err="1">
                <a:latin typeface="+mj-lt"/>
              </a:rPr>
              <a:t>rbind</a:t>
            </a:r>
            <a:r>
              <a:rPr lang="en-CA" b="1" dirty="0">
                <a:latin typeface="+mj-lt"/>
              </a:rPr>
              <a:t>()</a:t>
            </a:r>
            <a:r>
              <a:rPr lang="en-CA" dirty="0">
                <a:latin typeface="+mj-lt"/>
              </a:rPr>
              <a:t>.</a:t>
            </a:r>
          </a:p>
          <a:p>
            <a:pPr marL="0" indent="0">
              <a:spcBef>
                <a:spcPts val="0"/>
              </a:spcBef>
              <a:buNone/>
            </a:pPr>
            <a:endParaRPr lang="en-CA" dirty="0">
              <a:latin typeface="+mj-lt"/>
            </a:endParaRPr>
          </a:p>
          <a:p>
            <a:pPr marL="0" indent="0">
              <a:spcBef>
                <a:spcPts val="0"/>
              </a:spcBef>
              <a:buNone/>
            </a:pPr>
            <a:endParaRPr lang="en-CA" dirty="0">
              <a:latin typeface="+mj-lt"/>
            </a:endParaRPr>
          </a:p>
          <a:p>
            <a:pPr>
              <a:spcBef>
                <a:spcPts val="0"/>
              </a:spcBef>
            </a:pPr>
            <a:endParaRPr lang="en-CA" dirty="0"/>
          </a:p>
          <a:p>
            <a:pPr>
              <a:spcBef>
                <a:spcPts val="0"/>
              </a:spcBef>
            </a:pPr>
            <a:endParaRPr lang="en-CA" dirty="0"/>
          </a:p>
          <a:p>
            <a:pPr marL="0" indent="0">
              <a:spcBef>
                <a:spcPts val="0"/>
              </a:spcBef>
              <a:buNone/>
            </a:pPr>
            <a:endParaRPr lang="en-CA" dirty="0"/>
          </a:p>
          <a:p>
            <a:pPr marL="0" indent="0">
              <a:spcBef>
                <a:spcPts val="0"/>
              </a:spcBef>
              <a:buNone/>
            </a:pPr>
            <a:r>
              <a:rPr lang="en-CA" dirty="0"/>
              <a:t>If you want to ensure you will get a </a:t>
            </a:r>
            <a:r>
              <a:rPr lang="en-CA" dirty="0" err="1"/>
              <a:t>dataframe</a:t>
            </a:r>
            <a:r>
              <a:rPr lang="en-CA" dirty="0"/>
              <a:t> at the end, you can use </a:t>
            </a:r>
            <a:r>
              <a:rPr lang="en-CA" b="1" dirty="0" err="1"/>
              <a:t>cbind.data.frame</a:t>
            </a:r>
            <a:r>
              <a:rPr lang="en-CA" b="1" dirty="0"/>
              <a:t>()</a:t>
            </a:r>
          </a:p>
          <a:p>
            <a:pPr marL="0" indent="0">
              <a:spcBef>
                <a:spcPts val="0"/>
              </a:spcBef>
              <a:buNone/>
            </a:pPr>
            <a:endParaRPr lang="en-CA" dirty="0"/>
          </a:p>
          <a:p>
            <a:pPr>
              <a:spcBef>
                <a:spcPts val="0"/>
              </a:spcBef>
            </a:pPr>
            <a:endParaRPr lang="en-CA" i="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63</a:t>
            </a:fld>
            <a:endParaRPr lang="en-US" dirty="0"/>
          </a:p>
        </p:txBody>
      </p:sp>
      <p:sp>
        <p:nvSpPr>
          <p:cNvPr id="7" name="TextBox 6"/>
          <p:cNvSpPr txBox="1"/>
          <p:nvPr/>
        </p:nvSpPr>
        <p:spPr>
          <a:xfrm>
            <a:off x="1805796" y="2281359"/>
            <a:ext cx="9375738" cy="1607514"/>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dim (Orange)</a:t>
            </a:r>
          </a:p>
          <a:p>
            <a:r>
              <a:rPr lang="en-CA" sz="1400" dirty="0">
                <a:latin typeface="Courier New" panose="02070309020205020404" pitchFamily="49" charset="0"/>
                <a:cs typeface="Courier New" panose="02070309020205020404" pitchFamily="49" charset="0"/>
              </a:rPr>
              <a:t>[1] 35  3</a:t>
            </a:r>
          </a:p>
          <a:p>
            <a:r>
              <a:rPr lang="en-CA" sz="1400" b="1" dirty="0">
                <a:latin typeface="Courier New" panose="02070309020205020404" pitchFamily="49" charset="0"/>
                <a:cs typeface="Courier New" panose="02070309020205020404" pitchFamily="49" charset="0"/>
              </a:rPr>
              <a:t>&gt; df2 &lt;- </a:t>
            </a:r>
            <a:r>
              <a:rPr lang="en-CA" sz="1400" b="1" dirty="0" err="1">
                <a:latin typeface="Courier New" panose="02070309020205020404" pitchFamily="49" charset="0"/>
                <a:cs typeface="Courier New" panose="02070309020205020404" pitchFamily="49" charset="0"/>
              </a:rPr>
              <a:t>cbind</a:t>
            </a:r>
            <a:r>
              <a:rPr lang="en-CA" sz="1400" b="1" dirty="0">
                <a:latin typeface="Courier New" panose="02070309020205020404" pitchFamily="49" charset="0"/>
                <a:cs typeface="Courier New" panose="02070309020205020404" pitchFamily="49" charset="0"/>
              </a:rPr>
              <a:t> (Orange, Orange)</a:t>
            </a:r>
          </a:p>
          <a:p>
            <a:r>
              <a:rPr lang="en-CA" sz="1400" b="1" dirty="0">
                <a:latin typeface="Courier New" panose="02070309020205020404" pitchFamily="49" charset="0"/>
                <a:cs typeface="Courier New" panose="02070309020205020404" pitchFamily="49" charset="0"/>
              </a:rPr>
              <a:t>&gt; dim (df2)</a:t>
            </a:r>
            <a:endParaRPr lang="en-CA" sz="1400"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[1] 35  6</a:t>
            </a:r>
          </a:p>
          <a:p>
            <a:r>
              <a:rPr lang="en-CA" sz="1400" b="1" dirty="0">
                <a:latin typeface="Courier New" panose="02070309020205020404" pitchFamily="49" charset="0"/>
                <a:cs typeface="Courier New" panose="02070309020205020404" pitchFamily="49" charset="0"/>
              </a:rPr>
              <a:t>&gt; df2 &lt;- </a:t>
            </a:r>
            <a:r>
              <a:rPr lang="en-CA" sz="1400" b="1" dirty="0" err="1">
                <a:latin typeface="Courier New" panose="02070309020205020404" pitchFamily="49" charset="0"/>
                <a:cs typeface="Courier New" panose="02070309020205020404" pitchFamily="49" charset="0"/>
              </a:rPr>
              <a:t>rbind</a:t>
            </a:r>
            <a:r>
              <a:rPr lang="en-CA" sz="1400" b="1" dirty="0">
                <a:latin typeface="Courier New" panose="02070309020205020404" pitchFamily="49" charset="0"/>
                <a:cs typeface="Courier New" panose="02070309020205020404" pitchFamily="49" charset="0"/>
              </a:rPr>
              <a:t> (Orange, Orange)</a:t>
            </a:r>
          </a:p>
          <a:p>
            <a:r>
              <a:rPr lang="en-CA" sz="1400" dirty="0">
                <a:latin typeface="Courier New" panose="02070309020205020404" pitchFamily="49" charset="0"/>
                <a:cs typeface="Courier New" panose="02070309020205020404" pitchFamily="49" charset="0"/>
              </a:rPr>
              <a:t>[1] 70  3</a:t>
            </a: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a:p>
            <a:endParaRPr lang="en-CA"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9073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Joining Data Sets</a:t>
            </a:r>
          </a:p>
        </p:txBody>
      </p:sp>
      <p:sp>
        <p:nvSpPr>
          <p:cNvPr id="3" name="Content Placeholder 2"/>
          <p:cNvSpPr>
            <a:spLocks noGrp="1"/>
          </p:cNvSpPr>
          <p:nvPr>
            <p:ph idx="1"/>
          </p:nvPr>
        </p:nvSpPr>
        <p:spPr>
          <a:xfrm>
            <a:off x="1484311" y="1412749"/>
            <a:ext cx="10018713" cy="4901741"/>
          </a:xfrm>
        </p:spPr>
        <p:txBody>
          <a:bodyPr>
            <a:normAutofit/>
          </a:bodyPr>
          <a:lstStyle/>
          <a:p>
            <a:pPr>
              <a:spcBef>
                <a:spcPts val="0"/>
              </a:spcBef>
            </a:pPr>
            <a:endParaRPr lang="en-CA" dirty="0">
              <a:latin typeface="+mj-lt"/>
            </a:endParaRPr>
          </a:p>
          <a:p>
            <a:pPr>
              <a:spcBef>
                <a:spcPts val="0"/>
              </a:spcBef>
            </a:pPr>
            <a:endParaRPr lang="en-CA" dirty="0"/>
          </a:p>
          <a:p>
            <a:pPr>
              <a:spcBef>
                <a:spcPts val="0"/>
              </a:spcBef>
            </a:pPr>
            <a:endParaRPr lang="en-CA" dirty="0"/>
          </a:p>
          <a:p>
            <a:pPr marL="0" indent="0">
              <a:spcBef>
                <a:spcPts val="0"/>
              </a:spcBef>
              <a:buNone/>
            </a:pPr>
            <a:endParaRPr lang="en-CA" dirty="0"/>
          </a:p>
          <a:p>
            <a:pPr>
              <a:spcBef>
                <a:spcPts val="0"/>
              </a:spcBef>
            </a:pPr>
            <a:endParaRPr lang="en-CA" i="1" dirty="0"/>
          </a:p>
          <a:p>
            <a:pPr>
              <a:spcBef>
                <a:spcPts val="0"/>
              </a:spcBef>
            </a:pPr>
            <a:endParaRPr lang="en-CA" i="1" dirty="0"/>
          </a:p>
          <a:p>
            <a:pPr>
              <a:spcBef>
                <a:spcPts val="0"/>
              </a:spcBef>
            </a:pPr>
            <a:endParaRPr lang="en-CA" i="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64</a:t>
            </a:fld>
            <a:endParaRPr lang="en-US" dirty="0"/>
          </a:p>
        </p:txBody>
      </p:sp>
      <p:sp>
        <p:nvSpPr>
          <p:cNvPr id="5" name="Content Placeholder 2"/>
          <p:cNvSpPr txBox="1">
            <a:spLocks/>
          </p:cNvSpPr>
          <p:nvPr/>
        </p:nvSpPr>
        <p:spPr>
          <a:xfrm>
            <a:off x="1484309" y="1091473"/>
            <a:ext cx="10018713" cy="490174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spcBef>
                <a:spcPts val="0"/>
              </a:spcBef>
              <a:buFont typeface="Arial"/>
              <a:buNone/>
            </a:pPr>
            <a:r>
              <a:rPr lang="en-CA" dirty="0">
                <a:latin typeface="+mj-lt"/>
              </a:rPr>
              <a:t>Two merge multiple datasets within R, you can use the </a:t>
            </a:r>
            <a:r>
              <a:rPr lang="en-CA" b="1" dirty="0">
                <a:latin typeface="+mj-lt"/>
              </a:rPr>
              <a:t>merge()</a:t>
            </a:r>
            <a:r>
              <a:rPr lang="en-CA" dirty="0">
                <a:latin typeface="+mj-lt"/>
              </a:rPr>
              <a:t> function.   If you understand SQL joins, it should be easy for you to use.</a:t>
            </a:r>
            <a:endParaRPr lang="en-CA" b="1" dirty="0">
              <a:latin typeface="+mj-lt"/>
            </a:endParaRPr>
          </a:p>
          <a:p>
            <a:pPr marL="0" indent="0">
              <a:spcBef>
                <a:spcPts val="0"/>
              </a:spcBef>
              <a:buFont typeface="Arial"/>
              <a:buNone/>
            </a:pPr>
            <a:endParaRPr lang="en-CA" dirty="0">
              <a:latin typeface="+mj-lt"/>
            </a:endParaRPr>
          </a:p>
          <a:p>
            <a:pPr marL="0" indent="0">
              <a:spcBef>
                <a:spcPts val="0"/>
              </a:spcBef>
              <a:buFont typeface="Arial"/>
              <a:buNone/>
            </a:pPr>
            <a:endParaRPr lang="en-CA" dirty="0">
              <a:latin typeface="+mj-lt"/>
            </a:endParaRPr>
          </a:p>
          <a:p>
            <a:pPr>
              <a:spcBef>
                <a:spcPts val="0"/>
              </a:spcBef>
            </a:pPr>
            <a:endParaRPr lang="en-CA" dirty="0"/>
          </a:p>
          <a:p>
            <a:pPr>
              <a:spcBef>
                <a:spcPts val="0"/>
              </a:spcBef>
            </a:pPr>
            <a:endParaRPr lang="en-CA" dirty="0"/>
          </a:p>
          <a:p>
            <a:pPr marL="0" indent="0">
              <a:spcBef>
                <a:spcPts val="0"/>
              </a:spcBef>
              <a:buFont typeface="Arial"/>
              <a:buNone/>
            </a:pPr>
            <a:endParaRPr lang="en-CA" dirty="0"/>
          </a:p>
          <a:p>
            <a:pPr>
              <a:spcBef>
                <a:spcPts val="0"/>
              </a:spcBef>
            </a:pPr>
            <a:endParaRPr lang="en-CA" i="1" dirty="0"/>
          </a:p>
          <a:p>
            <a:pPr marL="0" indent="0">
              <a:spcBef>
                <a:spcPts val="0"/>
              </a:spcBef>
              <a:buFont typeface="Arial"/>
              <a:buNone/>
            </a:pPr>
            <a:endParaRPr lang="en-CA" dirty="0"/>
          </a:p>
          <a:p>
            <a:pPr>
              <a:spcBef>
                <a:spcPts val="0"/>
              </a:spcBef>
            </a:pPr>
            <a:endParaRPr lang="en-CA" i="1" dirty="0"/>
          </a:p>
        </p:txBody>
      </p:sp>
      <p:sp>
        <p:nvSpPr>
          <p:cNvPr id="6" name="TextBox 5"/>
          <p:cNvSpPr txBox="1"/>
          <p:nvPr/>
        </p:nvSpPr>
        <p:spPr>
          <a:xfrm>
            <a:off x="1920096" y="1960083"/>
            <a:ext cx="9375738" cy="4354407"/>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 &lt;- </a:t>
            </a:r>
            <a:r>
              <a:rPr lang="en-CA" sz="1400" b="1" dirty="0" err="1">
                <a:latin typeface="Courier New" panose="02070309020205020404" pitchFamily="49" charset="0"/>
                <a:cs typeface="Courier New" panose="02070309020205020404" pitchFamily="49" charset="0"/>
              </a:rPr>
              <a:t>cbind.data.frame</a:t>
            </a:r>
            <a:r>
              <a:rPr lang="en-CA" sz="1400" b="1" dirty="0">
                <a:latin typeface="Courier New" panose="02070309020205020404" pitchFamily="49" charset="0"/>
                <a:cs typeface="Courier New" panose="02070309020205020404" pitchFamily="49" charset="0"/>
              </a:rPr>
              <a:t>(c("Joe", "Mike", "Bob", "Dave"), c(24,33,36, 32)) </a:t>
            </a:r>
          </a:p>
          <a:p>
            <a:r>
              <a:rPr lang="en-CA" sz="1400" b="1" dirty="0">
                <a:latin typeface="Courier New" panose="02070309020205020404" pitchFamily="49" charset="0"/>
                <a:cs typeface="Courier New" panose="02070309020205020404" pitchFamily="49" charset="0"/>
              </a:rPr>
              <a:t>&gt; b &lt;- </a:t>
            </a:r>
            <a:r>
              <a:rPr lang="en-CA" sz="1400" b="1" dirty="0" err="1">
                <a:latin typeface="Courier New" panose="02070309020205020404" pitchFamily="49" charset="0"/>
                <a:cs typeface="Courier New" panose="02070309020205020404" pitchFamily="49" charset="0"/>
              </a:rPr>
              <a:t>cbind.data.frame</a:t>
            </a:r>
            <a:r>
              <a:rPr lang="en-CA" sz="1400" b="1" dirty="0">
                <a:latin typeface="Courier New" panose="02070309020205020404" pitchFamily="49" charset="0"/>
                <a:cs typeface="Courier New" panose="02070309020205020404" pitchFamily="49" charset="0"/>
              </a:rPr>
              <a:t>(c("Joe", "Mike", "Bob", "Jen"), c(30000,54000,89000, 109000))                                                </a:t>
            </a:r>
          </a:p>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colnames</a:t>
            </a:r>
            <a:r>
              <a:rPr lang="en-CA" sz="1400" b="1" dirty="0">
                <a:latin typeface="Courier New" panose="02070309020205020404" pitchFamily="49" charset="0"/>
                <a:cs typeface="Courier New" panose="02070309020205020404" pitchFamily="49" charset="0"/>
              </a:rPr>
              <a:t> (a) &lt;- c("Names", "Age")</a:t>
            </a:r>
          </a:p>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colnames</a:t>
            </a:r>
            <a:r>
              <a:rPr lang="en-CA" sz="1400" b="1" dirty="0">
                <a:latin typeface="Courier New" panose="02070309020205020404" pitchFamily="49" charset="0"/>
                <a:cs typeface="Courier New" panose="02070309020205020404" pitchFamily="49" charset="0"/>
              </a:rPr>
              <a:t> (b) &lt;- c("Names", "Income")</a:t>
            </a:r>
          </a:p>
          <a:p>
            <a:endParaRPr lang="en-CA" sz="1400" b="1"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#Inner Join</a:t>
            </a:r>
          </a:p>
          <a:p>
            <a:r>
              <a:rPr lang="en-CA" sz="1400" b="1" dirty="0">
                <a:latin typeface="Courier New" panose="02070309020205020404" pitchFamily="49" charset="0"/>
                <a:cs typeface="Courier New" panose="02070309020205020404" pitchFamily="49" charset="0"/>
              </a:rPr>
              <a:t>&gt; merge (a, b, by ="Names" )</a:t>
            </a:r>
          </a:p>
          <a:p>
            <a:endParaRPr lang="en-CA" sz="1400" b="1" dirty="0">
              <a:latin typeface="Courier New" panose="02070309020205020404" pitchFamily="49" charset="0"/>
              <a:cs typeface="Courier New" panose="02070309020205020404" pitchFamily="49" charset="0"/>
            </a:endParaRPr>
          </a:p>
          <a:p>
            <a:r>
              <a:rPr lang="en-CA" sz="1400" dirty="0">
                <a:latin typeface="Courier New" panose="02070309020205020404" pitchFamily="49" charset="0"/>
                <a:cs typeface="Courier New" panose="02070309020205020404" pitchFamily="49" charset="0"/>
              </a:rPr>
              <a:t> Names Age Income</a:t>
            </a:r>
          </a:p>
          <a:p>
            <a:r>
              <a:rPr lang="en-CA" sz="1400" dirty="0">
                <a:latin typeface="Courier New" panose="02070309020205020404" pitchFamily="49" charset="0"/>
                <a:cs typeface="Courier New" panose="02070309020205020404" pitchFamily="49" charset="0"/>
              </a:rPr>
              <a:t>1   Bob  36  89000</a:t>
            </a:r>
          </a:p>
          <a:p>
            <a:r>
              <a:rPr lang="en-CA" sz="1400" dirty="0">
                <a:latin typeface="Courier New" panose="02070309020205020404" pitchFamily="49" charset="0"/>
                <a:cs typeface="Courier New" panose="02070309020205020404" pitchFamily="49" charset="0"/>
              </a:rPr>
              <a:t>2   Joe  24  30000</a:t>
            </a:r>
          </a:p>
          <a:p>
            <a:r>
              <a:rPr lang="en-CA" sz="1400" dirty="0">
                <a:latin typeface="Courier New" panose="02070309020205020404" pitchFamily="49" charset="0"/>
                <a:cs typeface="Courier New" panose="02070309020205020404" pitchFamily="49" charset="0"/>
              </a:rPr>
              <a:t>3  Mike  33  54000</a:t>
            </a:r>
          </a:p>
          <a:p>
            <a:endParaRPr lang="en-CA" sz="1400"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#Left Join</a:t>
            </a:r>
          </a:p>
          <a:p>
            <a:r>
              <a:rPr lang="en-CA" sz="1400" b="1" dirty="0">
                <a:latin typeface="Courier New" panose="02070309020205020404" pitchFamily="49" charset="0"/>
                <a:cs typeface="Courier New" panose="02070309020205020404" pitchFamily="49" charset="0"/>
              </a:rPr>
              <a:t>merge (x = a, y = b, by = "Names", </a:t>
            </a:r>
            <a:r>
              <a:rPr lang="en-CA" sz="1400" b="1" dirty="0" err="1">
                <a:latin typeface="Courier New" panose="02070309020205020404" pitchFamily="49" charset="0"/>
                <a:cs typeface="Courier New" panose="02070309020205020404" pitchFamily="49" charset="0"/>
              </a:rPr>
              <a:t>all.y</a:t>
            </a:r>
            <a:r>
              <a:rPr lang="en-CA" sz="1400" b="1" dirty="0">
                <a:latin typeface="Courier New" panose="02070309020205020404" pitchFamily="49" charset="0"/>
                <a:cs typeface="Courier New" panose="02070309020205020404" pitchFamily="49" charset="0"/>
              </a:rPr>
              <a:t>   = TRUE)</a:t>
            </a:r>
          </a:p>
          <a:p>
            <a:r>
              <a:rPr lang="en-CA" sz="1400" b="1" dirty="0">
                <a:latin typeface="Courier New" panose="02070309020205020404" pitchFamily="49" charset="0"/>
                <a:cs typeface="Courier New" panose="02070309020205020404" pitchFamily="49" charset="0"/>
              </a:rPr>
              <a:t> Names Age Income</a:t>
            </a:r>
          </a:p>
          <a:p>
            <a:r>
              <a:rPr lang="en-CA" sz="1400" b="1" dirty="0">
                <a:latin typeface="Courier New" panose="02070309020205020404" pitchFamily="49" charset="0"/>
                <a:cs typeface="Courier New" panose="02070309020205020404" pitchFamily="49" charset="0"/>
              </a:rPr>
              <a:t>1   Bob  36  89000</a:t>
            </a:r>
          </a:p>
          <a:p>
            <a:r>
              <a:rPr lang="en-CA" sz="1400" b="1" dirty="0">
                <a:latin typeface="Courier New" panose="02070309020205020404" pitchFamily="49" charset="0"/>
                <a:cs typeface="Courier New" panose="02070309020205020404" pitchFamily="49" charset="0"/>
              </a:rPr>
              <a:t>2   Joe  24  30000</a:t>
            </a:r>
          </a:p>
          <a:p>
            <a:r>
              <a:rPr lang="en-CA" sz="1400" b="1" dirty="0">
                <a:latin typeface="Courier New" panose="02070309020205020404" pitchFamily="49" charset="0"/>
                <a:cs typeface="Courier New" panose="02070309020205020404" pitchFamily="49" charset="0"/>
              </a:rPr>
              <a:t>3  Mike  33  54000</a:t>
            </a:r>
          </a:p>
          <a:p>
            <a:r>
              <a:rPr lang="en-CA" sz="1400" b="1" dirty="0">
                <a:latin typeface="Courier New" panose="02070309020205020404" pitchFamily="49" charset="0"/>
                <a:cs typeface="Courier New" panose="02070309020205020404" pitchFamily="49" charset="0"/>
              </a:rPr>
              <a:t>4   Jen  NA 109000</a:t>
            </a:r>
          </a:p>
        </p:txBody>
      </p:sp>
    </p:spTree>
    <p:extLst>
      <p:ext uri="{BB962C8B-B14F-4D97-AF65-F5344CB8AC3E}">
        <p14:creationId xmlns:p14="http://schemas.microsoft.com/office/powerpoint/2010/main" val="4078135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Resources</a:t>
            </a:r>
          </a:p>
        </p:txBody>
      </p:sp>
      <p:sp>
        <p:nvSpPr>
          <p:cNvPr id="3" name="Slide Number Placeholder 2"/>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Picture 3"/>
          <p:cNvPicPr>
            <a:picLocks noChangeAspect="1"/>
          </p:cNvPicPr>
          <p:nvPr/>
        </p:nvPicPr>
        <p:blipFill>
          <a:blip r:embed="rId2"/>
          <a:stretch>
            <a:fillRect/>
          </a:stretch>
        </p:blipFill>
        <p:spPr>
          <a:xfrm>
            <a:off x="1605280" y="1008697"/>
            <a:ext cx="6350000" cy="4762500"/>
          </a:xfrm>
          <a:prstGeom prst="rect">
            <a:avLst/>
          </a:prstGeom>
        </p:spPr>
      </p:pic>
    </p:spTree>
    <p:extLst>
      <p:ext uri="{BB962C8B-B14F-4D97-AF65-F5344CB8AC3E}">
        <p14:creationId xmlns:p14="http://schemas.microsoft.com/office/powerpoint/2010/main" val="175004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Additional Resources to Support Learning</a:t>
            </a:r>
          </a:p>
        </p:txBody>
      </p:sp>
      <p:sp>
        <p:nvSpPr>
          <p:cNvPr id="3" name="Content Placeholder 2"/>
          <p:cNvSpPr>
            <a:spLocks noGrp="1"/>
          </p:cNvSpPr>
          <p:nvPr>
            <p:ph idx="1"/>
          </p:nvPr>
        </p:nvSpPr>
        <p:spPr/>
        <p:txBody>
          <a:bodyPr>
            <a:normAutofit/>
          </a:bodyPr>
          <a:lstStyle/>
          <a:p>
            <a:endParaRPr lang="en-CA" dirty="0"/>
          </a:p>
          <a:p>
            <a:r>
              <a:rPr lang="en-CA" dirty="0"/>
              <a:t>Collection of </a:t>
            </a:r>
            <a:r>
              <a:rPr lang="en-CA" i="1" dirty="0"/>
              <a:t>amazing</a:t>
            </a:r>
            <a:r>
              <a:rPr lang="en-CA" dirty="0"/>
              <a:t> articles on how-to-do [insert word here] in R</a:t>
            </a:r>
          </a:p>
          <a:p>
            <a:r>
              <a:rPr lang="en-CA" dirty="0">
                <a:latin typeface="+mj-lt"/>
                <a:hlinkClick r:id="rId3"/>
              </a:rPr>
              <a:t>http://www.r-bloggers.com/</a:t>
            </a:r>
          </a:p>
          <a:p>
            <a:endParaRPr lang="en-CA" dirty="0"/>
          </a:p>
          <a:p>
            <a:r>
              <a:rPr lang="en-CA" dirty="0"/>
              <a:t>Collection of functional tutorial from data types to Random Forest models</a:t>
            </a:r>
            <a:endParaRPr lang="en-CA" dirty="0">
              <a:latin typeface="+mj-lt"/>
              <a:hlinkClick r:id="rId3"/>
            </a:endParaRPr>
          </a:p>
          <a:p>
            <a:r>
              <a:rPr lang="en-CA" dirty="0">
                <a:latin typeface="+mj-lt"/>
                <a:hlinkClick r:id="rId3"/>
              </a:rPr>
              <a:t>http://www.tutorialspoint.com/r/</a:t>
            </a:r>
          </a:p>
          <a:p>
            <a:endParaRPr lang="en-CA" dirty="0">
              <a:latin typeface="+mj-lt"/>
              <a:hlinkClick r:id="rId3"/>
            </a:endParaRPr>
          </a:p>
          <a:p>
            <a:r>
              <a:rPr lang="en-CA" dirty="0"/>
              <a:t>...and many more on the web!</a:t>
            </a:r>
            <a:endParaRPr lang="en-CA" dirty="0">
              <a:latin typeface="+mj-lt"/>
              <a:hlinkClick r:id="rId3"/>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387568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Additional Resources to Support Learning</a:t>
            </a:r>
          </a:p>
        </p:txBody>
      </p:sp>
      <p:sp>
        <p:nvSpPr>
          <p:cNvPr id="3" name="Content Placeholder 2"/>
          <p:cNvSpPr>
            <a:spLocks noGrp="1"/>
          </p:cNvSpPr>
          <p:nvPr>
            <p:ph idx="1"/>
          </p:nvPr>
        </p:nvSpPr>
        <p:spPr/>
        <p:txBody>
          <a:bodyPr>
            <a:normAutofit/>
          </a:bodyPr>
          <a:lstStyle/>
          <a:p>
            <a:r>
              <a:rPr lang="en-CA" dirty="0"/>
              <a:t>Interactive step-by-step tutorial on basic R concepts</a:t>
            </a:r>
            <a:endParaRPr lang="en-CA" dirty="0">
              <a:latin typeface="+mj-lt"/>
              <a:hlinkClick r:id="rId3"/>
            </a:endParaRPr>
          </a:p>
          <a:p>
            <a:r>
              <a:rPr lang="en-CA" dirty="0">
                <a:latin typeface="+mj-lt"/>
                <a:hlinkClick r:id="rId3"/>
              </a:rPr>
              <a:t>https://www.codeschool.com/courses/try-r</a:t>
            </a:r>
            <a:endParaRPr lang="en-CA" dirty="0">
              <a:latin typeface="+mj-lt"/>
            </a:endParaRPr>
          </a:p>
          <a:p>
            <a:r>
              <a:rPr lang="en-CA" dirty="0">
                <a:latin typeface="+mj-lt"/>
              </a:rPr>
              <a:t>Topics: Using R, Vectors, Matrices, Summary Statistics, Factors, </a:t>
            </a:r>
            <a:r>
              <a:rPr lang="en-CA" dirty="0" err="1">
                <a:latin typeface="+mj-lt"/>
              </a:rPr>
              <a:t>Dataframes</a:t>
            </a:r>
            <a:r>
              <a:rPr lang="en-CA" dirty="0">
                <a:latin typeface="+mj-lt"/>
              </a:rPr>
              <a:t>, Real-World Data</a:t>
            </a:r>
          </a:p>
        </p:txBody>
      </p:sp>
      <p:pic>
        <p:nvPicPr>
          <p:cNvPr id="6" name="Picture 5"/>
          <p:cNvPicPr>
            <a:picLocks noChangeAspect="1"/>
          </p:cNvPicPr>
          <p:nvPr/>
        </p:nvPicPr>
        <p:blipFill>
          <a:blip r:embed="rId4"/>
          <a:stretch>
            <a:fillRect/>
          </a:stretch>
        </p:blipFill>
        <p:spPr>
          <a:xfrm>
            <a:off x="2016916" y="3422855"/>
            <a:ext cx="8953500" cy="2667000"/>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814285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Additional Resources to Support Learning</a:t>
            </a:r>
          </a:p>
        </p:txBody>
      </p:sp>
      <p:sp>
        <p:nvSpPr>
          <p:cNvPr id="3" name="Content Placeholder 2"/>
          <p:cNvSpPr>
            <a:spLocks noGrp="1"/>
          </p:cNvSpPr>
          <p:nvPr>
            <p:ph idx="1"/>
          </p:nvPr>
        </p:nvSpPr>
        <p:spPr/>
        <p:txBody>
          <a:bodyPr>
            <a:normAutofit/>
          </a:bodyPr>
          <a:lstStyle/>
          <a:p>
            <a:r>
              <a:rPr lang="en-CA" dirty="0">
                <a:latin typeface="+mj-lt"/>
              </a:rPr>
              <a:t>Searching “R” on Amazon will give you great selection of reference books</a:t>
            </a:r>
          </a:p>
        </p:txBody>
      </p:sp>
      <p:pic>
        <p:nvPicPr>
          <p:cNvPr id="5" name="Picture 4"/>
          <p:cNvPicPr>
            <a:picLocks noChangeAspect="1"/>
          </p:cNvPicPr>
          <p:nvPr/>
        </p:nvPicPr>
        <p:blipFill>
          <a:blip r:embed="rId3"/>
          <a:stretch>
            <a:fillRect/>
          </a:stretch>
        </p:blipFill>
        <p:spPr>
          <a:xfrm>
            <a:off x="1743689" y="2070559"/>
            <a:ext cx="5139211" cy="2485871"/>
          </a:xfrm>
          <a:prstGeom prst="rect">
            <a:avLst/>
          </a:prstGeom>
        </p:spPr>
      </p:pic>
      <p:pic>
        <p:nvPicPr>
          <p:cNvPr id="7" name="Picture 6"/>
          <p:cNvPicPr>
            <a:picLocks noChangeAspect="1"/>
          </p:cNvPicPr>
          <p:nvPr/>
        </p:nvPicPr>
        <p:blipFill>
          <a:blip r:embed="rId4"/>
          <a:stretch>
            <a:fillRect/>
          </a:stretch>
        </p:blipFill>
        <p:spPr>
          <a:xfrm>
            <a:off x="5367193" y="2900565"/>
            <a:ext cx="5722875" cy="2890636"/>
          </a:xfrm>
          <a:prstGeom prst="rect">
            <a:avLst/>
          </a:prstGeom>
        </p:spPr>
      </p:pic>
      <p:sp>
        <p:nvSpPr>
          <p:cNvPr id="6" name="Slide Number Placeholder 5"/>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1891667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Wrap Up</a:t>
            </a:r>
          </a:p>
        </p:txBody>
      </p:sp>
      <p:sp>
        <p:nvSpPr>
          <p:cNvPr id="3" name="Slide Number Placeholder 2"/>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4" name="Picture 3"/>
          <p:cNvPicPr>
            <a:picLocks noChangeAspect="1"/>
          </p:cNvPicPr>
          <p:nvPr/>
        </p:nvPicPr>
        <p:blipFill rotWithShape="1">
          <a:blip r:embed="rId2"/>
          <a:srcRect t="146" b="12101"/>
          <a:stretch/>
        </p:blipFill>
        <p:spPr>
          <a:xfrm>
            <a:off x="1812856" y="1869439"/>
            <a:ext cx="5136584" cy="3502725"/>
          </a:xfrm>
          <a:prstGeom prst="rect">
            <a:avLst/>
          </a:prstGeom>
        </p:spPr>
      </p:pic>
    </p:spTree>
    <p:extLst>
      <p:ext uri="{BB962C8B-B14F-4D97-AF65-F5344CB8AC3E}">
        <p14:creationId xmlns:p14="http://schemas.microsoft.com/office/powerpoint/2010/main" val="3491379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34578" y="210311"/>
            <a:ext cx="9364217" cy="6356223"/>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393931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What Should You Know </a:t>
            </a:r>
          </a:p>
        </p:txBody>
      </p:sp>
      <p:sp>
        <p:nvSpPr>
          <p:cNvPr id="3" name="Content Placeholder 2"/>
          <p:cNvSpPr>
            <a:spLocks noGrp="1"/>
          </p:cNvSpPr>
          <p:nvPr>
            <p:ph idx="1"/>
          </p:nvPr>
        </p:nvSpPr>
        <p:spPr/>
        <p:txBody>
          <a:bodyPr>
            <a:normAutofit fontScale="92500" lnSpcReduction="20000"/>
          </a:bodyPr>
          <a:lstStyle/>
          <a:p>
            <a:pPr marL="0" indent="0">
              <a:buNone/>
            </a:pPr>
            <a:endParaRPr lang="en-CA" dirty="0">
              <a:latin typeface="+mj-lt"/>
            </a:endParaRPr>
          </a:p>
          <a:p>
            <a:pPr marL="0" indent="0">
              <a:buNone/>
            </a:pPr>
            <a:r>
              <a:rPr lang="en-CA" dirty="0">
                <a:latin typeface="+mj-lt"/>
              </a:rPr>
              <a:t>With any luck, you should feel much more comfortable with R.</a:t>
            </a:r>
          </a:p>
          <a:p>
            <a:pPr marL="0" indent="0">
              <a:buNone/>
            </a:pPr>
            <a:endParaRPr lang="en-CA" dirty="0">
              <a:latin typeface="+mj-lt"/>
            </a:endParaRPr>
          </a:p>
          <a:p>
            <a:r>
              <a:rPr lang="en-CA" dirty="0"/>
              <a:t>What is R? Why is it popular?</a:t>
            </a:r>
          </a:p>
          <a:p>
            <a:r>
              <a:rPr lang="en-CA" dirty="0"/>
              <a:t>What is a package and how do I use them?</a:t>
            </a:r>
          </a:p>
          <a:p>
            <a:r>
              <a:rPr lang="en-CA" dirty="0"/>
              <a:t>Data and object types in R</a:t>
            </a:r>
          </a:p>
          <a:p>
            <a:r>
              <a:rPr lang="en-CA" dirty="0"/>
              <a:t>Import/Export of Data</a:t>
            </a:r>
          </a:p>
          <a:p>
            <a:r>
              <a:rPr lang="en-CA" dirty="0"/>
              <a:t>Manipulating Data</a:t>
            </a:r>
          </a:p>
          <a:p>
            <a:r>
              <a:rPr lang="en-CA" dirty="0"/>
              <a:t>Key Functions</a:t>
            </a:r>
          </a:p>
          <a:p>
            <a:r>
              <a:rPr lang="en-CA" dirty="0"/>
              <a:t>Other Resources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87324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Next Up</a:t>
            </a:r>
          </a:p>
        </p:txBody>
      </p:sp>
      <p:sp>
        <p:nvSpPr>
          <p:cNvPr id="3" name="Content Placeholder 2"/>
          <p:cNvSpPr>
            <a:spLocks noGrp="1"/>
          </p:cNvSpPr>
          <p:nvPr>
            <p:ph idx="1"/>
          </p:nvPr>
        </p:nvSpPr>
        <p:spPr/>
        <p:txBody>
          <a:bodyPr>
            <a:normAutofit/>
          </a:bodyPr>
          <a:lstStyle/>
          <a:p>
            <a:pPr marL="0" indent="0">
              <a:buNone/>
            </a:pPr>
            <a:endParaRPr lang="en-CA" dirty="0">
              <a:latin typeface="+mj-lt"/>
            </a:endParaRPr>
          </a:p>
          <a:p>
            <a:pPr marL="0" indent="0">
              <a:buNone/>
            </a:pPr>
            <a:r>
              <a:rPr lang="en-CA" dirty="0">
                <a:latin typeface="+mj-lt"/>
              </a:rPr>
              <a:t>For the next session, we will cover the following items:</a:t>
            </a:r>
          </a:p>
          <a:p>
            <a:pPr marL="0" indent="0">
              <a:buNone/>
            </a:pPr>
            <a:endParaRPr lang="en-CA" dirty="0">
              <a:latin typeface="+mj-lt"/>
            </a:endParaRPr>
          </a:p>
          <a:p>
            <a:r>
              <a:rPr lang="en-CA" dirty="0"/>
              <a:t>Visualization in R</a:t>
            </a:r>
          </a:p>
          <a:p>
            <a:r>
              <a:rPr lang="en-CA" dirty="0"/>
              <a:t>Advanced Programming – Creating Functions and Macros</a:t>
            </a:r>
          </a:p>
          <a:p>
            <a:r>
              <a:rPr lang="en-CA" dirty="0"/>
              <a:t>Apply Statements, Loops and For Statements</a:t>
            </a:r>
          </a:p>
          <a:p>
            <a:r>
              <a:rPr lang="en-CA" dirty="0"/>
              <a:t>Predictive Modeling in R</a:t>
            </a:r>
          </a:p>
          <a:p>
            <a:r>
              <a:rPr lang="en-CA" dirty="0"/>
              <a:t>Markdown</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865154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CA" dirty="0"/>
              <a:t>Appendices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204732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Playing with Factors</a:t>
            </a:r>
          </a:p>
        </p:txBody>
      </p:sp>
      <p:sp>
        <p:nvSpPr>
          <p:cNvPr id="3" name="Content Placeholder 2"/>
          <p:cNvSpPr>
            <a:spLocks noGrp="1"/>
          </p:cNvSpPr>
          <p:nvPr>
            <p:ph idx="1"/>
          </p:nvPr>
        </p:nvSpPr>
        <p:spPr>
          <a:xfrm>
            <a:off x="1484310" y="1436914"/>
            <a:ext cx="10018713" cy="5095861"/>
          </a:xfrm>
        </p:spPr>
        <p:txBody>
          <a:bodyPr>
            <a:noAutofit/>
          </a:bodyPr>
          <a:lstStyle/>
          <a:p>
            <a:r>
              <a:rPr lang="en-CA" dirty="0"/>
              <a:t>We’ve previously touched about Factors, but let’s look at them in detail</a:t>
            </a:r>
          </a:p>
          <a:p>
            <a:r>
              <a:rPr lang="en-CA" dirty="0"/>
              <a:t>First column of the data is an integer, but it’s also an ordered factor</a:t>
            </a:r>
            <a:endParaRPr lang="en-CA" i="1" dirty="0"/>
          </a:p>
          <a:p>
            <a:endParaRPr lang="en-CA" i="1" dirty="0"/>
          </a:p>
          <a:p>
            <a:endParaRPr lang="en-CA" i="1" dirty="0"/>
          </a:p>
          <a:p>
            <a:endParaRPr lang="en-CA" i="1" dirty="0"/>
          </a:p>
          <a:p>
            <a:r>
              <a:rPr lang="en-CA" dirty="0"/>
              <a:t>If you ever try to sort this table using “Tree” number, it will actually sort by the orders of factor levels (i.e. 3 will come before 1)</a:t>
            </a:r>
          </a:p>
          <a:p>
            <a:r>
              <a:rPr lang="en-CA" dirty="0"/>
              <a:t>We can re-order the factor to avoid complications later</a:t>
            </a:r>
          </a:p>
        </p:txBody>
      </p:sp>
      <p:sp>
        <p:nvSpPr>
          <p:cNvPr id="6" name="TextBox 5"/>
          <p:cNvSpPr txBox="1"/>
          <p:nvPr/>
        </p:nvSpPr>
        <p:spPr>
          <a:xfrm>
            <a:off x="1897724" y="2411456"/>
            <a:ext cx="9191883" cy="1582046"/>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is(Tree)</a:t>
            </a:r>
          </a:p>
          <a:p>
            <a:r>
              <a:rPr lang="en-CA" sz="1400" dirty="0">
                <a:latin typeface="Courier New" panose="02070309020205020404" pitchFamily="49" charset="0"/>
                <a:cs typeface="Courier New" panose="02070309020205020404" pitchFamily="49" charset="0"/>
              </a:rPr>
              <a:t>[1] "ordered"   "factor"     "integer"   "</a:t>
            </a:r>
            <a:r>
              <a:rPr lang="en-CA" sz="1400" dirty="0" err="1">
                <a:latin typeface="Courier New" panose="02070309020205020404" pitchFamily="49" charset="0"/>
                <a:cs typeface="Courier New" panose="02070309020205020404" pitchFamily="49" charset="0"/>
              </a:rPr>
              <a:t>oldClass</a:t>
            </a:r>
            <a:r>
              <a:rPr lang="en-CA" sz="1400" dirty="0">
                <a:latin typeface="Courier New" panose="02070309020205020404" pitchFamily="49" charset="0"/>
                <a:cs typeface="Courier New" panose="02070309020205020404" pitchFamily="49" charset="0"/>
              </a:rPr>
              <a:t>"     "numeric"     "vector"             </a:t>
            </a:r>
          </a:p>
          <a:p>
            <a:r>
              <a:rPr lang="en-CA" sz="1400" dirty="0">
                <a:latin typeface="Courier New" panose="02070309020205020404" pitchFamily="49" charset="0"/>
                <a:cs typeface="Courier New" panose="02070309020205020404" pitchFamily="49" charset="0"/>
              </a:rPr>
              <a:t>[7] "</a:t>
            </a:r>
            <a:r>
              <a:rPr lang="en-CA" sz="1400" dirty="0" err="1">
                <a:latin typeface="Courier New" panose="02070309020205020404" pitchFamily="49" charset="0"/>
                <a:cs typeface="Courier New" panose="02070309020205020404" pitchFamily="49" charset="0"/>
              </a:rPr>
              <a:t>data.frameRowLabels</a:t>
            </a:r>
            <a:r>
              <a:rPr lang="en-CA" sz="1400" dirty="0">
                <a:latin typeface="Courier New" panose="02070309020205020404" pitchFamily="49" charset="0"/>
                <a:cs typeface="Courier New" panose="02070309020205020404" pitchFamily="49" charset="0"/>
              </a:rPr>
              <a:t>"</a:t>
            </a:r>
          </a:p>
          <a:p>
            <a:endParaRPr lang="en-CA" sz="1400" dirty="0">
              <a:latin typeface="Courier New" panose="02070309020205020404" pitchFamily="49" charset="0"/>
              <a:cs typeface="Courier New" panose="02070309020205020404" pitchFamily="49" charset="0"/>
            </a:endParaRPr>
          </a:p>
          <a:p>
            <a:r>
              <a:rPr lang="en-CA" sz="1400" b="1" dirty="0">
                <a:latin typeface="Courier New" panose="02070309020205020404" pitchFamily="49" charset="0"/>
                <a:cs typeface="Courier New" panose="02070309020205020404" pitchFamily="49" charset="0"/>
              </a:rPr>
              <a:t>&gt; Tree</a:t>
            </a:r>
          </a:p>
          <a:p>
            <a:r>
              <a:rPr lang="en-CA" sz="1400" dirty="0">
                <a:latin typeface="Courier New" panose="02070309020205020404" pitchFamily="49" charset="0"/>
                <a:cs typeface="Courier New" panose="02070309020205020404" pitchFamily="49" charset="0"/>
              </a:rPr>
              <a:t> [1] 1 1 1 1 1 1 1 2 2 2 2 2 2 2 3 3 3 3 3 3 3 4 4 4 4 4 4 4 5 5 5 5 5 5 5</a:t>
            </a:r>
          </a:p>
          <a:p>
            <a:r>
              <a:rPr lang="en-CA" sz="1400" dirty="0">
                <a:latin typeface="Courier New" panose="02070309020205020404" pitchFamily="49" charset="0"/>
                <a:cs typeface="Courier New" panose="02070309020205020404" pitchFamily="49" charset="0"/>
              </a:rPr>
              <a:t>Levels: 3 &lt; 1 &lt; 5 &lt; 2 &lt; 4</a:t>
            </a:r>
          </a:p>
        </p:txBody>
      </p:sp>
      <p:sp>
        <p:nvSpPr>
          <p:cNvPr id="8" name="TextBox 7"/>
          <p:cNvSpPr txBox="1"/>
          <p:nvPr/>
        </p:nvSpPr>
        <p:spPr>
          <a:xfrm>
            <a:off x="1897723" y="5427995"/>
            <a:ext cx="9191883" cy="953951"/>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Tree &lt;- factor(Tree, levels=c(1:5))</a:t>
            </a:r>
          </a:p>
          <a:p>
            <a:r>
              <a:rPr lang="en-CA" sz="1400" b="1" dirty="0">
                <a:latin typeface="Courier New" panose="02070309020205020404" pitchFamily="49" charset="0"/>
                <a:cs typeface="Courier New" panose="02070309020205020404" pitchFamily="49" charset="0"/>
              </a:rPr>
              <a:t>&gt; Tree</a:t>
            </a:r>
          </a:p>
          <a:p>
            <a:r>
              <a:rPr lang="en-CA" sz="1400" dirty="0">
                <a:latin typeface="Courier New" panose="02070309020205020404" pitchFamily="49" charset="0"/>
                <a:cs typeface="Courier New" panose="02070309020205020404" pitchFamily="49" charset="0"/>
              </a:rPr>
              <a:t> [1] 1 1 1 1 1 1 1 2 2 2 2 2 2 2 3 3 3 3 3 3 3 4 4 4 4 4 4 4 5 5 5 5 5 5 5</a:t>
            </a:r>
          </a:p>
          <a:p>
            <a:r>
              <a:rPr lang="en-CA" sz="1400" dirty="0">
                <a:latin typeface="Courier New" panose="02070309020205020404" pitchFamily="49" charset="0"/>
                <a:cs typeface="Courier New" panose="02070309020205020404" pitchFamily="49" charset="0"/>
              </a:rPr>
              <a:t>Levels: 1 &lt; 2 &lt; 3 &lt; 4 &lt; 5</a:t>
            </a:r>
          </a:p>
          <a:p>
            <a:pPr marL="171450" indent="-171450">
              <a:buFont typeface="Wingdings" panose="05000000000000000000" pitchFamily="2" charset="2"/>
              <a:buChar char="Ø"/>
            </a:pPr>
            <a:endParaRPr lang="en-CA" sz="14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132780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SQLDF</a:t>
            </a:r>
          </a:p>
        </p:txBody>
      </p:sp>
      <p:sp>
        <p:nvSpPr>
          <p:cNvPr id="3" name="Content Placeholder 2"/>
          <p:cNvSpPr>
            <a:spLocks noGrp="1"/>
          </p:cNvSpPr>
          <p:nvPr>
            <p:ph idx="1"/>
          </p:nvPr>
        </p:nvSpPr>
        <p:spPr>
          <a:xfrm>
            <a:off x="1484311" y="1412749"/>
            <a:ext cx="10018713" cy="4901741"/>
          </a:xfrm>
        </p:spPr>
        <p:txBody>
          <a:bodyPr>
            <a:normAutofit/>
          </a:bodyPr>
          <a:lstStyle/>
          <a:p>
            <a:pPr>
              <a:spcBef>
                <a:spcPts val="0"/>
              </a:spcBef>
            </a:pPr>
            <a:r>
              <a:rPr lang="en-CA" dirty="0">
                <a:latin typeface="+mj-lt"/>
              </a:rPr>
              <a:t>Before using SQLDF, ensure all the columns in your Dataframe is named</a:t>
            </a:r>
          </a:p>
          <a:p>
            <a:pPr>
              <a:spcBef>
                <a:spcPts val="0"/>
              </a:spcBef>
            </a:pPr>
            <a:endParaRPr lang="en-CA" dirty="0">
              <a:latin typeface="+mj-lt"/>
            </a:endParaRPr>
          </a:p>
          <a:p>
            <a:pPr>
              <a:spcBef>
                <a:spcPts val="0"/>
              </a:spcBef>
            </a:pPr>
            <a:endParaRPr lang="en-CA" dirty="0">
              <a:latin typeface="+mj-lt"/>
            </a:endParaRPr>
          </a:p>
          <a:p>
            <a:pPr>
              <a:spcBef>
                <a:spcPts val="0"/>
              </a:spcBef>
            </a:pPr>
            <a:r>
              <a:rPr lang="en-CA" dirty="0">
                <a:latin typeface="+mj-lt"/>
              </a:rPr>
              <a:t>Now you can simply query your Dataframe!</a:t>
            </a:r>
          </a:p>
          <a:p>
            <a:pPr>
              <a:spcBef>
                <a:spcPts val="0"/>
              </a:spcBef>
            </a:pPr>
            <a:endParaRPr lang="en-CA" dirty="0">
              <a:latin typeface="+mj-lt"/>
            </a:endParaRPr>
          </a:p>
          <a:p>
            <a:pPr>
              <a:spcBef>
                <a:spcPts val="0"/>
              </a:spcBef>
            </a:pPr>
            <a:endParaRPr lang="en-CA" dirty="0">
              <a:latin typeface="+mj-lt"/>
            </a:endParaRPr>
          </a:p>
          <a:p>
            <a:pPr>
              <a:spcBef>
                <a:spcPts val="0"/>
              </a:spcBef>
            </a:pPr>
            <a:endParaRPr lang="en-CA" dirty="0">
              <a:latin typeface="+mj-lt"/>
            </a:endParaRPr>
          </a:p>
          <a:p>
            <a:pPr marL="0" indent="0">
              <a:spcBef>
                <a:spcPts val="0"/>
              </a:spcBef>
              <a:buNone/>
            </a:pPr>
            <a:endParaRPr lang="en-CA" dirty="0">
              <a:latin typeface="+mj-lt"/>
            </a:endParaRPr>
          </a:p>
          <a:p>
            <a:pPr marL="0" indent="0">
              <a:spcBef>
                <a:spcPts val="0"/>
              </a:spcBef>
              <a:buNone/>
            </a:pPr>
            <a:endParaRPr lang="en-CA" dirty="0">
              <a:latin typeface="+mj-lt"/>
            </a:endParaRPr>
          </a:p>
          <a:p>
            <a:pPr>
              <a:spcBef>
                <a:spcPts val="0"/>
              </a:spcBef>
            </a:pPr>
            <a:endParaRPr lang="en-CA" dirty="0"/>
          </a:p>
          <a:p>
            <a:pPr>
              <a:spcBef>
                <a:spcPts val="0"/>
              </a:spcBef>
            </a:pPr>
            <a:endParaRPr lang="en-CA" dirty="0"/>
          </a:p>
          <a:p>
            <a:pPr>
              <a:spcBef>
                <a:spcPts val="0"/>
              </a:spcBef>
            </a:pPr>
            <a:endParaRPr lang="en-CA" i="1" dirty="0"/>
          </a:p>
          <a:p>
            <a:pPr>
              <a:spcBef>
                <a:spcPts val="0"/>
              </a:spcBef>
            </a:pPr>
            <a:endParaRPr lang="en-CA" i="1" dirty="0"/>
          </a:p>
          <a:p>
            <a:pPr>
              <a:spcBef>
                <a:spcPts val="0"/>
              </a:spcBef>
            </a:pPr>
            <a:endParaRPr lang="en-CA" i="1" dirty="0"/>
          </a:p>
        </p:txBody>
      </p:sp>
      <p:sp>
        <p:nvSpPr>
          <p:cNvPr id="6" name="TextBox 5"/>
          <p:cNvSpPr txBox="1"/>
          <p:nvPr/>
        </p:nvSpPr>
        <p:spPr>
          <a:xfrm>
            <a:off x="1805798" y="1936743"/>
            <a:ext cx="9375738" cy="538974"/>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names(Orange)</a:t>
            </a:r>
          </a:p>
          <a:p>
            <a:r>
              <a:rPr lang="en-CA" sz="1400" dirty="0">
                <a:latin typeface="Courier New" panose="02070309020205020404" pitchFamily="49" charset="0"/>
                <a:cs typeface="Courier New" panose="02070309020205020404" pitchFamily="49" charset="0"/>
              </a:rPr>
              <a:t>[1] "Tree"          "age"           "circumference"</a:t>
            </a:r>
          </a:p>
        </p:txBody>
      </p:sp>
      <p:sp>
        <p:nvSpPr>
          <p:cNvPr id="7" name="TextBox 6"/>
          <p:cNvSpPr txBox="1"/>
          <p:nvPr/>
        </p:nvSpPr>
        <p:spPr>
          <a:xfrm>
            <a:off x="1805798" y="3416038"/>
            <a:ext cx="9375738" cy="2579647"/>
          </a:xfrm>
          <a:prstGeom prst="rect">
            <a:avLst/>
          </a:prstGeom>
          <a:solidFill>
            <a:schemeClr val="bg1">
              <a:lumMod val="95000"/>
            </a:schemeClr>
          </a:solidFill>
        </p:spPr>
        <p:txBody>
          <a:bodyPr wrap="square" rtlCol="0">
            <a:noAutofit/>
          </a:bodyPr>
          <a:lstStyle/>
          <a:p>
            <a:r>
              <a:rPr lang="en-CA" sz="1400" b="1" dirty="0">
                <a:latin typeface="Courier New" panose="02070309020205020404" pitchFamily="49" charset="0"/>
                <a:cs typeface="Courier New" panose="02070309020205020404" pitchFamily="49" charset="0"/>
              </a:rPr>
              <a:t>&gt; </a:t>
            </a:r>
            <a:r>
              <a:rPr lang="en-CA" sz="1400" b="1" dirty="0" err="1">
                <a:latin typeface="Courier New" panose="02070309020205020404" pitchFamily="49" charset="0"/>
                <a:cs typeface="Courier New" panose="02070309020205020404" pitchFamily="49" charset="0"/>
              </a:rPr>
              <a:t>install.packages</a:t>
            </a:r>
            <a:r>
              <a:rPr lang="en-CA" sz="1400" b="1" dirty="0">
                <a:latin typeface="Courier New" panose="02070309020205020404" pitchFamily="49" charset="0"/>
                <a:cs typeface="Courier New" panose="02070309020205020404" pitchFamily="49" charset="0"/>
              </a:rPr>
              <a:t> (“</a:t>
            </a:r>
            <a:r>
              <a:rPr lang="en-CA" sz="1400" b="1" dirty="0" err="1">
                <a:latin typeface="Courier New" panose="02070309020205020404" pitchFamily="49" charset="0"/>
                <a:cs typeface="Courier New" panose="02070309020205020404" pitchFamily="49" charset="0"/>
              </a:rPr>
              <a:t>sqldf</a:t>
            </a:r>
            <a:r>
              <a:rPr lang="en-CA" sz="1400" b="1" dirty="0">
                <a:latin typeface="Courier New" panose="02070309020205020404" pitchFamily="49" charset="0"/>
                <a:cs typeface="Courier New" panose="02070309020205020404" pitchFamily="49" charset="0"/>
              </a:rPr>
              <a:t>”)</a:t>
            </a:r>
          </a:p>
          <a:p>
            <a:r>
              <a:rPr lang="en-CA" sz="1400" b="1" dirty="0">
                <a:latin typeface="Courier New" panose="02070309020205020404" pitchFamily="49" charset="0"/>
                <a:cs typeface="Courier New" panose="02070309020205020404" pitchFamily="49" charset="0"/>
              </a:rPr>
              <a:t>&gt; library (</a:t>
            </a:r>
            <a:r>
              <a:rPr lang="en-CA" sz="1400" b="1" dirty="0" err="1">
                <a:latin typeface="Courier New" panose="02070309020205020404" pitchFamily="49" charset="0"/>
                <a:cs typeface="Courier New" panose="02070309020205020404" pitchFamily="49" charset="0"/>
              </a:rPr>
              <a:t>sqldf</a:t>
            </a:r>
            <a:r>
              <a:rPr lang="en-CA" sz="1400" b="1" dirty="0">
                <a:latin typeface="Courier New" panose="02070309020205020404" pitchFamily="49" charset="0"/>
                <a:cs typeface="Courier New" panose="02070309020205020404" pitchFamily="49" charset="0"/>
              </a:rPr>
              <a:t>)</a:t>
            </a:r>
          </a:p>
          <a:p>
            <a:r>
              <a:rPr lang="en-CA" sz="1400" b="1" dirty="0">
                <a:latin typeface="Courier New" panose="02070309020205020404" pitchFamily="49" charset="0"/>
                <a:cs typeface="Courier New" panose="02070309020205020404" pitchFamily="49" charset="0"/>
              </a:rPr>
              <a:t>&gt; res &lt;- </a:t>
            </a:r>
            <a:r>
              <a:rPr lang="en-CA" sz="1400" b="1" dirty="0" err="1">
                <a:latin typeface="Courier New" panose="02070309020205020404" pitchFamily="49" charset="0"/>
                <a:cs typeface="Courier New" panose="02070309020205020404" pitchFamily="49" charset="0"/>
              </a:rPr>
              <a:t>sqldf</a:t>
            </a:r>
            <a:r>
              <a:rPr lang="en-CA" sz="1400" b="1" dirty="0">
                <a:latin typeface="Courier New" panose="02070309020205020404" pitchFamily="49" charset="0"/>
                <a:cs typeface="Courier New" panose="02070309020205020404" pitchFamily="49" charset="0"/>
              </a:rPr>
              <a:t>('select distinct age, </a:t>
            </a:r>
            <a:r>
              <a:rPr lang="en-CA" sz="1400" b="1" dirty="0" err="1">
                <a:latin typeface="Courier New" panose="02070309020205020404" pitchFamily="49" charset="0"/>
                <a:cs typeface="Courier New" panose="02070309020205020404" pitchFamily="49" charset="0"/>
              </a:rPr>
              <a:t>avg</a:t>
            </a:r>
            <a:r>
              <a:rPr lang="en-CA" sz="1400" b="1" dirty="0">
                <a:latin typeface="Courier New" panose="02070309020205020404" pitchFamily="49" charset="0"/>
                <a:cs typeface="Courier New" panose="02070309020205020404" pitchFamily="49" charset="0"/>
              </a:rPr>
              <a:t>(circumference) from Orange group by age')</a:t>
            </a:r>
          </a:p>
          <a:p>
            <a:r>
              <a:rPr lang="en-CA" sz="1400" b="1" dirty="0">
                <a:latin typeface="Courier New" panose="02070309020205020404" pitchFamily="49" charset="0"/>
                <a:cs typeface="Courier New" panose="02070309020205020404" pitchFamily="49" charset="0"/>
              </a:rPr>
              <a:t>&gt; res</a:t>
            </a:r>
          </a:p>
          <a:p>
            <a:r>
              <a:rPr lang="en-CA" sz="1400" dirty="0">
                <a:latin typeface="Courier New" panose="02070309020205020404" pitchFamily="49" charset="0"/>
                <a:cs typeface="Courier New" panose="02070309020205020404" pitchFamily="49" charset="0"/>
              </a:rPr>
              <a:t>   age </a:t>
            </a:r>
            <a:r>
              <a:rPr lang="en-CA" sz="1400" dirty="0" err="1">
                <a:latin typeface="Courier New" panose="02070309020205020404" pitchFamily="49" charset="0"/>
                <a:cs typeface="Courier New" panose="02070309020205020404" pitchFamily="49" charset="0"/>
              </a:rPr>
              <a:t>avg</a:t>
            </a:r>
            <a:r>
              <a:rPr lang="en-CA" sz="1400" dirty="0">
                <a:latin typeface="Courier New" panose="02070309020205020404" pitchFamily="49" charset="0"/>
                <a:cs typeface="Courier New" panose="02070309020205020404" pitchFamily="49" charset="0"/>
              </a:rPr>
              <a:t>(circumference)</a:t>
            </a:r>
          </a:p>
          <a:p>
            <a:r>
              <a:rPr lang="en-CA" sz="1400" dirty="0">
                <a:latin typeface="Courier New" panose="02070309020205020404" pitchFamily="49" charset="0"/>
                <a:cs typeface="Courier New" panose="02070309020205020404" pitchFamily="49" charset="0"/>
              </a:rPr>
              <a:t>1  118               31.0</a:t>
            </a:r>
          </a:p>
          <a:p>
            <a:r>
              <a:rPr lang="en-CA" sz="1400" dirty="0">
                <a:latin typeface="Courier New" panose="02070309020205020404" pitchFamily="49" charset="0"/>
                <a:cs typeface="Courier New" panose="02070309020205020404" pitchFamily="49" charset="0"/>
              </a:rPr>
              <a:t>2  484               57.8</a:t>
            </a:r>
          </a:p>
          <a:p>
            <a:r>
              <a:rPr lang="en-CA" sz="1400" dirty="0">
                <a:latin typeface="Courier New" panose="02070309020205020404" pitchFamily="49" charset="0"/>
                <a:cs typeface="Courier New" panose="02070309020205020404" pitchFamily="49" charset="0"/>
              </a:rPr>
              <a:t>3  664               93.2</a:t>
            </a:r>
          </a:p>
          <a:p>
            <a:r>
              <a:rPr lang="en-CA" sz="1400" dirty="0">
                <a:latin typeface="Courier New" panose="02070309020205020404" pitchFamily="49" charset="0"/>
                <a:cs typeface="Courier New" panose="02070309020205020404" pitchFamily="49" charset="0"/>
              </a:rPr>
              <a:t>4 1004              134.2</a:t>
            </a:r>
          </a:p>
          <a:p>
            <a:r>
              <a:rPr lang="en-CA" sz="1400" dirty="0">
                <a:latin typeface="Courier New" panose="02070309020205020404" pitchFamily="49" charset="0"/>
                <a:cs typeface="Courier New" panose="02070309020205020404" pitchFamily="49" charset="0"/>
              </a:rPr>
              <a:t>5 1231              145.6</a:t>
            </a:r>
          </a:p>
          <a:p>
            <a:r>
              <a:rPr lang="en-CA" sz="1400" dirty="0">
                <a:latin typeface="Courier New" panose="02070309020205020404" pitchFamily="49" charset="0"/>
                <a:cs typeface="Courier New" panose="02070309020205020404" pitchFamily="49" charset="0"/>
              </a:rPr>
              <a:t>6 1372              173.4</a:t>
            </a:r>
          </a:p>
          <a:p>
            <a:r>
              <a:rPr lang="en-CA" sz="1400" dirty="0">
                <a:latin typeface="Courier New" panose="02070309020205020404" pitchFamily="49" charset="0"/>
                <a:cs typeface="Courier New" panose="02070309020205020404" pitchFamily="49" charset="0"/>
              </a:rPr>
              <a:t>7 1582              175.8</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7960930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err="1"/>
              <a:t>dplyr</a:t>
            </a:r>
            <a:endParaRPr lang="en-CA" dirty="0"/>
          </a:p>
        </p:txBody>
      </p:sp>
      <p:sp>
        <p:nvSpPr>
          <p:cNvPr id="3" name="Content Placeholder 2"/>
          <p:cNvSpPr>
            <a:spLocks noGrp="1"/>
          </p:cNvSpPr>
          <p:nvPr>
            <p:ph idx="1"/>
          </p:nvPr>
        </p:nvSpPr>
        <p:spPr>
          <a:xfrm>
            <a:off x="1484311" y="1412749"/>
            <a:ext cx="10018713" cy="4901741"/>
          </a:xfrm>
        </p:spPr>
        <p:txBody>
          <a:bodyPr>
            <a:noAutofit/>
          </a:bodyPr>
          <a:lstStyle/>
          <a:p>
            <a:pPr>
              <a:spcBef>
                <a:spcPts val="0"/>
              </a:spcBef>
            </a:pPr>
            <a:r>
              <a:rPr lang="en-CA" dirty="0">
                <a:latin typeface="+mj-lt"/>
              </a:rPr>
              <a:t>Powerful data manipulation package, examples of functions include:</a:t>
            </a:r>
          </a:p>
          <a:p>
            <a:pPr>
              <a:spcBef>
                <a:spcPts val="0"/>
              </a:spcBef>
            </a:pPr>
            <a:endParaRPr lang="en-CA" dirty="0">
              <a:latin typeface="+mj-lt"/>
            </a:endParaRPr>
          </a:p>
          <a:p>
            <a:pPr>
              <a:spcBef>
                <a:spcPts val="0"/>
              </a:spcBef>
            </a:pPr>
            <a:r>
              <a:rPr lang="en-CA" dirty="0">
                <a:latin typeface="+mj-lt"/>
              </a:rPr>
              <a:t>filter() - subset the data based on rows you specify</a:t>
            </a:r>
          </a:p>
          <a:p>
            <a:pPr>
              <a:spcBef>
                <a:spcPts val="0"/>
              </a:spcBef>
            </a:pPr>
            <a:r>
              <a:rPr lang="en-CA" dirty="0"/>
              <a:t>select() – subset the data based on columns you specify</a:t>
            </a:r>
          </a:p>
          <a:p>
            <a:pPr>
              <a:spcBef>
                <a:spcPts val="0"/>
              </a:spcBef>
            </a:pPr>
            <a:endParaRPr lang="en-CA" dirty="0">
              <a:latin typeface="+mj-lt"/>
            </a:endParaRPr>
          </a:p>
          <a:p>
            <a:pPr>
              <a:spcBef>
                <a:spcPts val="0"/>
              </a:spcBef>
            </a:pPr>
            <a:r>
              <a:rPr lang="en-CA" dirty="0">
                <a:latin typeface="+mj-lt"/>
              </a:rPr>
              <a:t>arrange() – re-orders the Dataframe by sorting the data based on rows</a:t>
            </a:r>
          </a:p>
          <a:p>
            <a:pPr>
              <a:spcBef>
                <a:spcPts val="0"/>
              </a:spcBef>
            </a:pPr>
            <a:r>
              <a:rPr lang="en-CA" dirty="0">
                <a:latin typeface="+mj-lt"/>
              </a:rPr>
              <a:t>distinct() – returns unique records in the Dataframe</a:t>
            </a:r>
          </a:p>
          <a:p>
            <a:pPr>
              <a:spcBef>
                <a:spcPts val="0"/>
              </a:spcBef>
            </a:pPr>
            <a:r>
              <a:rPr lang="en-CA" dirty="0">
                <a:latin typeface="+mj-lt"/>
              </a:rPr>
              <a:t>mutate() – append columns by performing arithmetic on existing columns</a:t>
            </a:r>
          </a:p>
          <a:p>
            <a:pPr>
              <a:spcBef>
                <a:spcPts val="0"/>
              </a:spcBef>
            </a:pPr>
            <a:endParaRPr lang="en-CA" dirty="0">
              <a:latin typeface="+mj-lt"/>
            </a:endParaRPr>
          </a:p>
          <a:p>
            <a:pPr>
              <a:spcBef>
                <a:spcPts val="0"/>
              </a:spcBef>
            </a:pPr>
            <a:r>
              <a:rPr lang="en-CA" dirty="0" err="1">
                <a:latin typeface="+mj-lt"/>
              </a:rPr>
              <a:t>sample_n</a:t>
            </a:r>
            <a:r>
              <a:rPr lang="en-CA" dirty="0">
                <a:latin typeface="+mj-lt"/>
              </a:rPr>
              <a:t>() – take random sample of rows (i.e. observations)</a:t>
            </a:r>
          </a:p>
          <a:p>
            <a:pPr marL="0" indent="0" algn="ctr">
              <a:spcBef>
                <a:spcPts val="0"/>
              </a:spcBef>
              <a:buNone/>
            </a:pPr>
            <a:r>
              <a:rPr lang="en-CA" dirty="0">
                <a:solidFill>
                  <a:srgbClr val="30ACEC"/>
                </a:solidFill>
                <a:latin typeface="+mj-lt"/>
              </a:rPr>
              <a:t>...And more!</a:t>
            </a:r>
          </a:p>
          <a:p>
            <a:pPr>
              <a:spcBef>
                <a:spcPts val="0"/>
              </a:spcBef>
            </a:pPr>
            <a:endParaRPr lang="en-CA" dirty="0">
              <a:latin typeface="+mj-lt"/>
            </a:endParaRPr>
          </a:p>
          <a:p>
            <a:pPr marL="0" indent="0">
              <a:spcBef>
                <a:spcPts val="0"/>
              </a:spcBef>
              <a:buNone/>
            </a:pPr>
            <a:endParaRPr lang="en-CA" dirty="0">
              <a:latin typeface="+mj-lt"/>
            </a:endParaRPr>
          </a:p>
          <a:p>
            <a:pPr marL="0" indent="0">
              <a:spcBef>
                <a:spcPts val="0"/>
              </a:spcBef>
              <a:buNone/>
            </a:pPr>
            <a:endParaRPr lang="en-CA" dirty="0">
              <a:latin typeface="+mj-lt"/>
            </a:endParaRPr>
          </a:p>
          <a:p>
            <a:pPr>
              <a:spcBef>
                <a:spcPts val="0"/>
              </a:spcBef>
            </a:pPr>
            <a:endParaRPr lang="en-CA" dirty="0"/>
          </a:p>
          <a:p>
            <a:pPr>
              <a:spcBef>
                <a:spcPts val="0"/>
              </a:spcBef>
            </a:pPr>
            <a:endParaRPr lang="en-CA" dirty="0"/>
          </a:p>
          <a:p>
            <a:pPr>
              <a:spcBef>
                <a:spcPts val="0"/>
              </a:spcBef>
            </a:pPr>
            <a:endParaRPr lang="en-CA" i="1" dirty="0"/>
          </a:p>
          <a:p>
            <a:pPr>
              <a:spcBef>
                <a:spcPts val="0"/>
              </a:spcBef>
            </a:pPr>
            <a:endParaRPr lang="en-CA" i="1" dirty="0"/>
          </a:p>
          <a:p>
            <a:pPr>
              <a:spcBef>
                <a:spcPts val="0"/>
              </a:spcBef>
            </a:pPr>
            <a:endParaRPr lang="en-CA" i="1"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75</a:t>
            </a:fld>
            <a:endParaRPr lang="en-US" dirty="0"/>
          </a:p>
        </p:txBody>
      </p:sp>
    </p:spTree>
    <p:custDataLst>
      <p:tags r:id="rId1"/>
    </p:custDataLst>
    <p:extLst>
      <p:ext uri="{BB962C8B-B14F-4D97-AF65-F5344CB8AC3E}">
        <p14:creationId xmlns:p14="http://schemas.microsoft.com/office/powerpoint/2010/main" val="648327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arning_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957" y="938475"/>
            <a:ext cx="685800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922" y="3251409"/>
            <a:ext cx="2286000" cy="819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95922" y="3229829"/>
            <a:ext cx="681486" cy="830997"/>
          </a:xfrm>
          <a:prstGeom prst="rect">
            <a:avLst/>
          </a:prstGeom>
          <a:noFill/>
        </p:spPr>
        <p:txBody>
          <a:bodyPr wrap="square" rtlCol="0">
            <a:spAutoFit/>
          </a:bodyPr>
          <a:lstStyle/>
          <a:p>
            <a:r>
              <a:rPr lang="en-CA" sz="4800" b="1" dirty="0">
                <a:solidFill>
                  <a:srgbClr val="00B050"/>
                </a:solidFill>
                <a:sym typeface="Wingdings" panose="05000000000000000000" pitchFamily="2" charset="2"/>
              </a:rPr>
              <a:t></a:t>
            </a:r>
            <a:endParaRPr lang="en-CA" sz="4800" b="1" dirty="0">
              <a:solidFill>
                <a:srgbClr val="00B050"/>
              </a:solidFill>
            </a:endParaRPr>
          </a:p>
        </p:txBody>
      </p:sp>
      <p:sp>
        <p:nvSpPr>
          <p:cNvPr id="2" name="Slide Number Placeholder 1"/>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725271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infofarm.be/sites/infofarm.be/files/images/articles/sparkr-1_0_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857" y="1594674"/>
            <a:ext cx="7620000" cy="34385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4309594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7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27977</TotalTime>
  <Words>4162</Words>
  <Application>Microsoft Office PowerPoint</Application>
  <PresentationFormat>Widescreen</PresentationFormat>
  <Paragraphs>865</Paragraphs>
  <Slides>75</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Courier New</vt:lpstr>
      <vt:lpstr>Miriam Fixed</vt:lpstr>
      <vt:lpstr>Wingdings</vt:lpstr>
      <vt:lpstr>Parallax</vt:lpstr>
      <vt:lpstr>Introduction to R</vt:lpstr>
      <vt:lpstr>The Journey</vt:lpstr>
      <vt:lpstr>Preparation Required</vt:lpstr>
      <vt:lpstr>Preparation Required</vt:lpstr>
      <vt:lpstr>Showing What’s Possible</vt:lpstr>
      <vt:lpstr>PowerPoint Presentation</vt:lpstr>
      <vt:lpstr>PowerPoint Presentation</vt:lpstr>
      <vt:lpstr>PowerPoint Presentation</vt:lpstr>
      <vt:lpstr>PowerPoint Presentation</vt:lpstr>
      <vt:lpstr>Personal Examples</vt:lpstr>
      <vt:lpstr>Defining R</vt:lpstr>
      <vt:lpstr>What is R? Why is it popular? </vt:lpstr>
      <vt:lpstr>Contrasting Tools</vt:lpstr>
      <vt:lpstr>Rstudio</vt:lpstr>
      <vt:lpstr>R Studio</vt:lpstr>
      <vt:lpstr>Scripts</vt:lpstr>
      <vt:lpstr>Console</vt:lpstr>
      <vt:lpstr>Environment</vt:lpstr>
      <vt:lpstr>Files/Plots/Help</vt:lpstr>
      <vt:lpstr>Keyboard Shortcuts</vt:lpstr>
      <vt:lpstr>Packages</vt:lpstr>
      <vt:lpstr>Packages – Your AppStore for Analytics</vt:lpstr>
      <vt:lpstr>Packages by Key Areas</vt:lpstr>
      <vt:lpstr>TidyVerse</vt:lpstr>
      <vt:lpstr>Packages - Finding, Loading, Installing Packages</vt:lpstr>
      <vt:lpstr>PowerPoint Presentation</vt:lpstr>
      <vt:lpstr>Packages - Finding, Loading, Installing Packages</vt:lpstr>
      <vt:lpstr>Objects – Example Continued</vt:lpstr>
      <vt:lpstr>Warmup</vt:lpstr>
      <vt:lpstr>How R Thinks About Data</vt:lpstr>
      <vt:lpstr>How R Thinks About Data</vt:lpstr>
      <vt:lpstr>How R Thinks About Data</vt:lpstr>
      <vt:lpstr>Basic Data Types</vt:lpstr>
      <vt:lpstr>Use RMarkdown</vt:lpstr>
      <vt:lpstr>Appendices</vt:lpstr>
      <vt:lpstr>Basic Data Types - Factors</vt:lpstr>
      <vt:lpstr>Coercing Data Types or Objects</vt:lpstr>
      <vt:lpstr>Introduction to Dataframe</vt:lpstr>
      <vt:lpstr>Accessing the Dataframe</vt:lpstr>
      <vt:lpstr>Playing with Vectors</vt:lpstr>
      <vt:lpstr>Functions to Inspect Your Data</vt:lpstr>
      <vt:lpstr>Setting your Working Directory</vt:lpstr>
      <vt:lpstr>Importing &amp; Exporting</vt:lpstr>
      <vt:lpstr>1 - Workshop</vt:lpstr>
      <vt:lpstr>Logical Conditions</vt:lpstr>
      <vt:lpstr>Logical Conditions</vt:lpstr>
      <vt:lpstr>Logical Conditions</vt:lpstr>
      <vt:lpstr>Logical Conditions</vt:lpstr>
      <vt:lpstr>2 - Workshop</vt:lpstr>
      <vt:lpstr>Basic Functions</vt:lpstr>
      <vt:lpstr>Basic Functions – Summary Statistics</vt:lpstr>
      <vt:lpstr>NAs and Handling Them</vt:lpstr>
      <vt:lpstr>3 - Workshop</vt:lpstr>
      <vt:lpstr>Basic Functions – Cut / Seq</vt:lpstr>
      <vt:lpstr>4 - Workshop</vt:lpstr>
      <vt:lpstr>Basic Functions – Table</vt:lpstr>
      <vt:lpstr>Basic Functions – Sample/Seed</vt:lpstr>
      <vt:lpstr>5 - Workshop</vt:lpstr>
      <vt:lpstr>Manipulating Data</vt:lpstr>
      <vt:lpstr>Manipulating Data</vt:lpstr>
      <vt:lpstr>Subsetting Data</vt:lpstr>
      <vt:lpstr>Ordering Data</vt:lpstr>
      <vt:lpstr>Stacking by Column or by Row</vt:lpstr>
      <vt:lpstr>Joining Data Sets</vt:lpstr>
      <vt:lpstr>Resources</vt:lpstr>
      <vt:lpstr>Additional Resources to Support Learning</vt:lpstr>
      <vt:lpstr>Additional Resources to Support Learning</vt:lpstr>
      <vt:lpstr>Additional Resources to Support Learning</vt:lpstr>
      <vt:lpstr>Wrap Up</vt:lpstr>
      <vt:lpstr>What Should You Know </vt:lpstr>
      <vt:lpstr>Next Up</vt:lpstr>
      <vt:lpstr>Appendices</vt:lpstr>
      <vt:lpstr>Playing with Factors</vt:lpstr>
      <vt:lpstr>SQLDF</vt:lpstr>
      <vt:lpstr>dplyr</vt:lpstr>
    </vt:vector>
  </TitlesOfParts>
  <Company>LoyaltyOne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Cao</dc:creator>
  <cp:lastModifiedBy>Cowan-Nagora, Andrew</cp:lastModifiedBy>
  <cp:revision>317</cp:revision>
  <dcterms:created xsi:type="dcterms:W3CDTF">2016-04-19T18:46:42Z</dcterms:created>
  <dcterms:modified xsi:type="dcterms:W3CDTF">2019-08-06T17:41:45Z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FF1B7578-11D2-4ED4-A07E-78B773F0D9FC</vt:lpwstr>
  </property>
  <property fmtid="{D5CDD505-2E9C-101B-9397-08002B2CF9AE}" pid="3" name="ArticulatePath">
    <vt:lpwstr>R Workshop I for Queens June 2018</vt:lpwstr>
  </property>
</Properties>
</file>